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55" r:id="rId2"/>
    <p:sldMasterId id="2147484191" r:id="rId3"/>
  </p:sldMasterIdLst>
  <p:notesMasterIdLst>
    <p:notesMasterId r:id="rId32"/>
  </p:notesMasterIdLst>
  <p:handoutMasterIdLst>
    <p:handoutMasterId r:id="rId33"/>
  </p:handoutMasterIdLst>
  <p:sldIdLst>
    <p:sldId id="256" r:id="rId4"/>
    <p:sldId id="384" r:id="rId5"/>
    <p:sldId id="281" r:id="rId6"/>
    <p:sldId id="395" r:id="rId7"/>
    <p:sldId id="396" r:id="rId8"/>
    <p:sldId id="284" r:id="rId9"/>
    <p:sldId id="390" r:id="rId10"/>
    <p:sldId id="285" r:id="rId11"/>
    <p:sldId id="393" r:id="rId12"/>
    <p:sldId id="322" r:id="rId13"/>
    <p:sldId id="359" r:id="rId14"/>
    <p:sldId id="360" r:id="rId15"/>
    <p:sldId id="397" r:id="rId16"/>
    <p:sldId id="312" r:id="rId17"/>
    <p:sldId id="290" r:id="rId18"/>
    <p:sldId id="363" r:id="rId19"/>
    <p:sldId id="391" r:id="rId20"/>
    <p:sldId id="325" r:id="rId21"/>
    <p:sldId id="402" r:id="rId22"/>
    <p:sldId id="313" r:id="rId23"/>
    <p:sldId id="354" r:id="rId24"/>
    <p:sldId id="400" r:id="rId25"/>
    <p:sldId id="401" r:id="rId26"/>
    <p:sldId id="398" r:id="rId27"/>
    <p:sldId id="399" r:id="rId28"/>
    <p:sldId id="369" r:id="rId29"/>
    <p:sldId id="372" r:id="rId30"/>
    <p:sldId id="370" r:id="rId31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68"/>
    <a:srgbClr val="00672B"/>
    <a:srgbClr val="00A0DF"/>
    <a:srgbClr val="E1E0E1"/>
    <a:srgbClr val="E37C00"/>
    <a:srgbClr val="A3AC00"/>
    <a:srgbClr val="E8EB70"/>
    <a:srgbClr val="BC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4660"/>
  </p:normalViewPr>
  <p:slideViewPr>
    <p:cSldViewPr snapToGrid="0">
      <p:cViewPr>
        <p:scale>
          <a:sx n="75" d="100"/>
          <a:sy n="75" d="100"/>
        </p:scale>
        <p:origin x="-930" y="-738"/>
      </p:cViewPr>
      <p:guideLst>
        <p:guide orient="horz" pos="237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285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82212FE6-298B-408E-851D-F7815898C777}" type="datetime1">
              <a:rPr lang="en-US"/>
              <a:pPr/>
              <a:t>3/6/2012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09AAE8D4-180C-46BB-A351-BF5BAFBDEF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1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456A4858-5D70-4C58-9F23-BFF3E3C97DE6}" type="datetime1">
              <a:rPr lang="en-US"/>
              <a:pPr/>
              <a:t>3/6/2012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12ED27AB-8D54-488B-88EC-1DD34C7439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07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-65" charset="-128"/>
            </a:endParaRPr>
          </a:p>
        </p:txBody>
      </p:sp>
      <p:sp>
        <p:nvSpPr>
          <p:cNvPr id="11268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D43DDE3-F2B0-4FFE-ADA1-4058F1808DD4}" type="slidenum">
              <a:rPr lang="en-US" sz="1800">
                <a:latin typeface="Calibri" pitchFamily="34" charset="0"/>
              </a:rPr>
              <a:pPr eaLnBrk="1" hangingPunct="1"/>
              <a:t>1</a:t>
            </a:fld>
            <a:endParaRPr lang="en-US" sz="18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74" tIns="46938" rIns="93874" bIns="46938" anchor="b"/>
          <a:lstStyle>
            <a:lvl1pPr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052A4B9-C7F7-42BB-AE7C-AD4DA0C1A9E3}" type="slidenum">
              <a:rPr lang="en-US" sz="1200" smtClean="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4</a:t>
            </a:fld>
            <a:endParaRPr lang="en-US" sz="120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3400"/>
            <a:ext cx="50260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74" tIns="46938" rIns="93874" bIns="46938"/>
          <a:lstStyle/>
          <a:p>
            <a:pPr>
              <a:spcBef>
                <a:spcPct val="0"/>
              </a:spcBef>
            </a:pPr>
            <a:r>
              <a:rPr lang="en-US" smtClean="0"/>
              <a:t>Marketing Team to provide quarterly update/redesign of slide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74" tIns="46938" rIns="93874" bIns="46938" anchor="b"/>
          <a:lstStyle>
            <a:lvl1pPr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398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4D4C5EF1-FF63-44CE-B5A4-C48201AC093B}" type="slidenum">
              <a:rPr lang="en-US" sz="1200" smtClean="0">
                <a:solidFill>
                  <a:prstClr val="black"/>
                </a:solidFill>
                <a:latin typeface="Calibri" pitchFamily="34" charset="0"/>
              </a:rPr>
              <a:pPr algn="r" eaLnBrk="1" hangingPunct="1"/>
              <a:t>5</a:t>
            </a:fld>
            <a:endParaRPr lang="en-US" sz="120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8" y="4343400"/>
            <a:ext cx="50260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74" tIns="46938" rIns="93874" bIns="46938"/>
          <a:lstStyle/>
          <a:p>
            <a:pPr>
              <a:spcBef>
                <a:spcPct val="0"/>
              </a:spcBef>
            </a:pPr>
            <a:r>
              <a:rPr lang="en-US" smtClean="0"/>
              <a:t>Marketing Team to provide quarterly update/redesign of slide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/>
            <a:r>
              <a:rPr lang="en-US" sz="1200" dirty="0" smtClean="0">
                <a:solidFill>
                  <a:srgbClr val="4B5457"/>
                </a:solidFill>
                <a:latin typeface="Century Gothic" pitchFamily="34" charset="0"/>
              </a:rPr>
              <a:t>1)Eligibility saw a decrease of 1.7%. Percent utilizers has increased by 15.3%</a:t>
            </a:r>
          </a:p>
          <a:p>
            <a:pPr marL="457200" indent="-457200"/>
            <a:r>
              <a:rPr lang="en-US" sz="1200" dirty="0" smtClean="0">
                <a:solidFill>
                  <a:srgbClr val="4B5457"/>
                </a:solidFill>
                <a:latin typeface="Century Gothic" pitchFamily="34" charset="0"/>
              </a:rPr>
              <a:t>2) The client plan trend was 18.4%.  The industry is 0.4%. </a:t>
            </a:r>
          </a:p>
          <a:p>
            <a:pPr marL="457200" indent="-457200"/>
            <a:r>
              <a:rPr lang="en-US" sz="1200" dirty="0" smtClean="0">
                <a:solidFill>
                  <a:srgbClr val="4B5457"/>
                </a:solidFill>
                <a:latin typeface="Century Gothic" pitchFamily="34" charset="0"/>
              </a:rPr>
              <a:t>3)GDR has improved by an increase of 6.6%, it brings it closer to our BOB but there is still room for improvement.</a:t>
            </a:r>
          </a:p>
          <a:p>
            <a:pPr eaLnBrk="1" hangingPunct="1">
              <a:spcBef>
                <a:spcPct val="0"/>
              </a:spcBef>
            </a:pPr>
            <a:endParaRPr lang="en-US" dirty="0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4B5457"/>
                </a:solidFill>
                <a:latin typeface="Century Gothic" pitchFamily="34" charset="0"/>
              </a:rPr>
              <a:t>) A little over 62% client cost is across the top 10 classes. The book of business </a:t>
            </a:r>
            <a:r>
              <a:rPr lang="en-US" sz="1200" dirty="0" err="1" smtClean="0">
                <a:solidFill>
                  <a:srgbClr val="4B5457"/>
                </a:solidFill>
                <a:latin typeface="Century Gothic" pitchFamily="34" charset="0"/>
              </a:rPr>
              <a:t>iRx</a:t>
            </a:r>
            <a:r>
              <a:rPr lang="en-US" sz="1200" dirty="0" smtClean="0">
                <a:solidFill>
                  <a:srgbClr val="4B5457"/>
                </a:solidFill>
                <a:latin typeface="Century Gothic" pitchFamily="34" charset="0"/>
              </a:rPr>
              <a:t> is at 54%.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D27AB-8D54-488B-88EC-1DD34C7439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47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-65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E2DFD64-FBDF-4F42-BD41-F8E32AB6D5E8}" type="slidenum">
              <a:rPr lang="en-US" sz="1800">
                <a:latin typeface="Calibri" pitchFamily="34" charset="0"/>
              </a:rPr>
              <a:pPr eaLnBrk="1" hangingPunct="1"/>
              <a:t>11</a:t>
            </a:fld>
            <a:endParaRPr lang="en-US" sz="18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Qnexa</a:t>
            </a:r>
            <a:r>
              <a:rPr lang="en-US" dirty="0" smtClean="0"/>
              <a:t>® (phentermine and </a:t>
            </a:r>
            <a:r>
              <a:rPr lang="en-US" dirty="0" err="1" smtClean="0"/>
              <a:t>topiramate</a:t>
            </a:r>
            <a:r>
              <a:rPr lang="en-US" dirty="0" smtClean="0"/>
              <a:t>) Extended-release Capsules is an investigational, once-per-day, weight-loss therapy that combines low doses of two agents approved by the Food and Drug Administration (FDA), phentermine and </a:t>
            </a:r>
            <a:r>
              <a:rPr lang="en-US" dirty="0" err="1" smtClean="0"/>
              <a:t>topiramate</a:t>
            </a:r>
            <a:r>
              <a:rPr lang="en-US" dirty="0" smtClean="0"/>
              <a:t>, in a controlled-release formulation.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D27AB-8D54-488B-88EC-1DD34C7439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5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Additional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QL</a:t>
            </a:r>
            <a:r>
              <a:rPr lang="en-US" baseline="0" dirty="0" smtClean="0"/>
              <a:t> are for the PDE-5 inhibitors and </a:t>
            </a:r>
            <a:r>
              <a:rPr lang="en-US" baseline="0" dirty="0" err="1" smtClean="0"/>
              <a:t>triptans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D27AB-8D54-488B-88EC-1DD34C7439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05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07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70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" name="Picture 4" descr="title_slide_backgroun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6" t="7756" r="28722"/>
          <a:stretch>
            <a:fillRect/>
          </a:stretch>
        </p:blipFill>
        <p:spPr bwMode="auto">
          <a:xfrm>
            <a:off x="0" y="0"/>
            <a:ext cx="9144000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9144000" cy="3021273"/>
          </a:xfrm>
          <a:prstGeom prst="rect">
            <a:avLst/>
          </a:prstGeom>
          <a:gradFill flip="none" rotWithShape="1">
            <a:gsLst>
              <a:gs pos="29000">
                <a:srgbClr val="004A68"/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4" descr="irx_logo_w_tagline_rev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5651500"/>
            <a:ext cx="2693987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93700" y="3652838"/>
            <a:ext cx="8229600" cy="830262"/>
          </a:xfrm>
          <a:prstGeom prst="rect">
            <a:avLst/>
          </a:prstGeom>
          <a:effectLst>
            <a:reflection stA="21000" endPos="88000" dir="5400000" sy="-100000" algn="bl"/>
          </a:effectLst>
        </p:spPr>
        <p:txBody>
          <a:bodyPr vert="horz"/>
          <a:lstStyle>
            <a:lvl1pPr>
              <a:defRPr sz="3200" cap="none">
                <a:latin typeface="Century Gothic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898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6553200" cy="6858000"/>
          </a:xfrm>
          <a:prstGeom prst="rect">
            <a:avLst/>
          </a:prstGeom>
          <a:solidFill>
            <a:srgbClr val="004A68"/>
          </a:solidFill>
          <a:ln>
            <a:noFill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5" name="Picture 2" descr="title_slide_background_30percen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3" t="4079" r="23615"/>
          <a:stretch>
            <a:fillRect/>
          </a:stretch>
        </p:blipFill>
        <p:spPr bwMode="auto">
          <a:xfrm>
            <a:off x="0" y="0"/>
            <a:ext cx="65532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6553200" cy="3386652"/>
          </a:xfrm>
          <a:prstGeom prst="rect">
            <a:avLst/>
          </a:prstGeom>
          <a:gradFill flip="none" rotWithShape="1">
            <a:gsLst>
              <a:gs pos="20000">
                <a:srgbClr val="004A68"/>
              </a:gs>
              <a:gs pos="100000">
                <a:srgbClr val="004A68">
                  <a:alpha val="3500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28" descr="irx_logo_w_tag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5981700"/>
            <a:ext cx="21002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Grp="1"/>
          </p:cNvSpPr>
          <p:nvPr>
            <p:ph type="subTitle" idx="1"/>
          </p:nvPr>
        </p:nvSpPr>
        <p:spPr>
          <a:xfrm>
            <a:off x="6620935" y="495306"/>
            <a:ext cx="2506131" cy="2925234"/>
          </a:xfrm>
          <a:noFill/>
        </p:spPr>
        <p:txBody>
          <a:bodyPr>
            <a:noAutofit/>
          </a:bodyPr>
          <a:lstStyle>
            <a:lvl1pPr marL="228600" indent="-228600" algn="l">
              <a:buClr>
                <a:srgbClr val="FF6600"/>
              </a:buClr>
              <a:buFont typeface="Lucida Grande"/>
              <a:buChar char="▸"/>
              <a:tabLst/>
              <a:defRPr sz="1800" b="0">
                <a:solidFill>
                  <a:srgbClr val="4B5457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17500" y="4364038"/>
            <a:ext cx="8229600" cy="1143000"/>
          </a:xfrm>
          <a:prstGeom prst="rect">
            <a:avLst/>
          </a:prstGeom>
          <a:effectLst>
            <a:reflection stA="46000" dir="5400000" sy="-100000" algn="bl" rotWithShape="0"/>
          </a:effectLst>
        </p:spPr>
        <p:txBody>
          <a:bodyPr vert="horz"/>
          <a:lstStyle>
            <a:lvl1pPr>
              <a:defRPr sz="2600" cap="none">
                <a:latin typeface="Century Gothic"/>
                <a:cs typeface="Century Gothi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2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title_slide_background_30percent_blk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0938" y="-327025"/>
            <a:ext cx="15044738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-2603500" y="-1947333"/>
            <a:ext cx="15392400" cy="4876801"/>
          </a:xfrm>
          <a:prstGeom prst="rect">
            <a:avLst/>
          </a:prstGeom>
          <a:gradFill flip="none" rotWithShape="1">
            <a:gsLst>
              <a:gs pos="29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9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11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56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9398000" y="419100"/>
            <a:ext cx="533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" name="Text Placeholder 11"/>
          <p:cNvSpPr txBox="1">
            <a:spLocks/>
          </p:cNvSpPr>
          <p:nvPr/>
        </p:nvSpPr>
        <p:spPr>
          <a:xfrm>
            <a:off x="8621713" y="6369050"/>
            <a:ext cx="511175" cy="488950"/>
          </a:xfrm>
          <a:prstGeom prst="rect">
            <a:avLst/>
          </a:prstGeom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fld id="{7D4C6A7C-CB9A-4C93-A194-8BA6FEC9C0E2}" type="slidenum">
              <a:rPr lang="en-US" sz="1600" b="1">
                <a:solidFill>
                  <a:srgbClr val="929D9E"/>
                </a:solidFill>
                <a:latin typeface="Century Gothic" pitchFamily="34" charset="0"/>
              </a:rPr>
              <a:pPr algn="ctr" eaLnBrk="1" hangingPunct="1">
                <a:spcBef>
                  <a:spcPct val="20000"/>
                </a:spcBef>
                <a:buClr>
                  <a:srgbClr val="000000"/>
                </a:buClr>
                <a:buFont typeface="Wingdings" pitchFamily="2" charset="2"/>
                <a:buNone/>
              </a:pPr>
              <a:t>‹#›</a:t>
            </a:fld>
            <a:endParaRPr lang="en-US" sz="1600" b="1">
              <a:solidFill>
                <a:srgbClr val="929D9E"/>
              </a:solidFill>
              <a:latin typeface="Century Gothic" pitchFamily="34" charset="0"/>
            </a:endParaRPr>
          </a:p>
        </p:txBody>
      </p:sp>
      <p:pic>
        <p:nvPicPr>
          <p:cNvPr id="1029" name="Picture 28" descr="irx_logo_w_taglin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273800"/>
            <a:ext cx="1330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/>
          <a:ea typeface="Arial" pitchFamily="-65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Wingdings" pitchFamily="2" charset="2"/>
        <a:defRPr b="1"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A17"/>
        </a:buClr>
        <a:buSzPct val="120000"/>
        <a:buFont typeface="Lucida Grande" charset="0"/>
        <a:buChar char="▸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B506"/>
        </a:buClr>
        <a:buFont typeface="Calibri" pitchFamily="34" charset="0"/>
        <a:buChar char="–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A17"/>
        </a:buClr>
        <a:buSzPct val="100000"/>
        <a:buFont typeface="Lucida Grande" charset="0"/>
        <a:buChar char="▸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B506"/>
        </a:buClr>
        <a:buFont typeface="Calibri" pitchFamily="34" charset="0"/>
        <a:buChar char="–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8" descr="irx_logo_w_tagline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273800"/>
            <a:ext cx="1330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cap="small">
          <a:solidFill>
            <a:schemeClr val="bg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Wingdings" pitchFamily="2" charset="2"/>
        <a:defRPr b="1">
          <a:solidFill>
            <a:schemeClr val="tx1"/>
          </a:solidFill>
          <a:latin typeface="Arial" charset="0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SzPct val="120000"/>
        <a:buFont typeface="Wingdings" pitchFamily="2" charset="2"/>
        <a:buChar char="§"/>
        <a:defRPr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Wingdings" pitchFamily="2" charset="2"/>
        <a:buChar char="§"/>
        <a:defRPr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Arial" charset="0"/>
          <a:ea typeface="ＭＳ Ｐゴシック" pitchFamily="-65" charset="-128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9398000" y="419100"/>
            <a:ext cx="533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" name="Text Placeholder 11"/>
          <p:cNvSpPr txBox="1">
            <a:spLocks/>
          </p:cNvSpPr>
          <p:nvPr/>
        </p:nvSpPr>
        <p:spPr>
          <a:xfrm>
            <a:off x="8621713" y="6369050"/>
            <a:ext cx="511175" cy="488950"/>
          </a:xfrm>
          <a:prstGeom prst="rect">
            <a:avLst/>
          </a:prstGeom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  <a:defRPr/>
            </a:pPr>
            <a:fld id="{EB647869-0FAD-4BE2-953D-4506859F7D29}" type="slidenum">
              <a:rPr lang="en-US" sz="1600" b="1" smtClean="0">
                <a:solidFill>
                  <a:srgbClr val="929D9E"/>
                </a:solidFill>
                <a:latin typeface="Century Gothic" pitchFamily="34" charset="0"/>
              </a:rPr>
              <a:pPr algn="ctr" eaLnBrk="1" hangingPunct="1">
                <a:spcBef>
                  <a:spcPct val="20000"/>
                </a:spcBef>
                <a:buClr>
                  <a:srgbClr val="000000"/>
                </a:buClr>
                <a:buFont typeface="Wingdings" pitchFamily="2" charset="2"/>
                <a:buNone/>
                <a:defRPr/>
              </a:pPr>
              <a:t>‹#›</a:t>
            </a:fld>
            <a:endParaRPr lang="en-US" sz="1600" b="1" smtClean="0">
              <a:solidFill>
                <a:srgbClr val="929D9E"/>
              </a:solidFill>
              <a:latin typeface="Century Gothic" pitchFamily="34" charset="0"/>
            </a:endParaRPr>
          </a:p>
        </p:txBody>
      </p:sp>
      <p:pic>
        <p:nvPicPr>
          <p:cNvPr id="1029" name="Picture 28" descr="irx_logo_w_tagline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273800"/>
            <a:ext cx="1330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10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/>
          <a:ea typeface="Arial" pitchFamily="-65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entury Gothic" pitchFamily="-109" charset="0"/>
          <a:ea typeface="Arial" pitchFamily="-65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>
          <a:solidFill>
            <a:schemeClr val="bg1"/>
          </a:solidFill>
          <a:latin typeface="Calibri" pitchFamily="34" charset="0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rgbClr val="BFB569"/>
        </a:buClr>
        <a:buFont typeface="Wingdings" pitchFamily="2" charset="2"/>
        <a:defRPr b="1"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A17"/>
        </a:buClr>
        <a:buSzPct val="120000"/>
        <a:buFont typeface="Lucida Grande" charset="0"/>
        <a:buChar char="▸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B506"/>
        </a:buClr>
        <a:buFont typeface="Calibri" pitchFamily="34" charset="0"/>
        <a:buChar char="–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A17"/>
        </a:buClr>
        <a:buSzPct val="100000"/>
        <a:buFont typeface="Lucida Grande" charset="0"/>
        <a:buChar char="▸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B506"/>
        </a:buClr>
        <a:buFont typeface="Calibri" pitchFamily="34" charset="0"/>
        <a:buChar char="–"/>
        <a:defRPr>
          <a:solidFill>
            <a:schemeClr val="tx1"/>
          </a:solidFill>
          <a:latin typeface="Century Gothic"/>
          <a:ea typeface="Arial" pitchFamily="-65" charset="0"/>
          <a:cs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BFB569"/>
        </a:buClr>
        <a:buFont typeface="Calibri" pitchFamily="34" charset="0"/>
        <a:buChar char="–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3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4.xls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95275" y="3048000"/>
            <a:ext cx="83058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dirty="0" smtClean="0">
                <a:solidFill>
                  <a:schemeClr val="tx2"/>
                </a:solidFill>
                <a:latin typeface="Century Gothic" pitchFamily="34" charset="0"/>
              </a:rPr>
              <a:t>Local 1500 Welfare Fund Plan Review</a:t>
            </a:r>
          </a:p>
          <a:p>
            <a:r>
              <a:rPr lang="en-US" sz="2000" dirty="0" smtClean="0">
                <a:solidFill>
                  <a:schemeClr val="tx2"/>
                </a:solidFill>
                <a:latin typeface="Century Gothic" pitchFamily="34" charset="0"/>
              </a:rPr>
              <a:t>Jan </a:t>
            </a:r>
            <a:r>
              <a:rPr lang="en-US" sz="2000" dirty="0">
                <a:solidFill>
                  <a:schemeClr val="tx2"/>
                </a:solidFill>
                <a:latin typeface="Century Gothic" pitchFamily="34" charset="0"/>
              </a:rPr>
              <a:t>– </a:t>
            </a:r>
            <a:r>
              <a:rPr lang="en-US" sz="2000" dirty="0" smtClean="0">
                <a:solidFill>
                  <a:schemeClr val="tx2"/>
                </a:solidFill>
                <a:latin typeface="Century Gothic" pitchFamily="34" charset="0"/>
              </a:rPr>
              <a:t>Dec 2011</a:t>
            </a:r>
            <a:endParaRPr lang="en-US" sz="2000" dirty="0">
              <a:solidFill>
                <a:schemeClr val="tx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 Placeholder 4"/>
          <p:cNvSpPr txBox="1">
            <a:spLocks/>
          </p:cNvSpPr>
          <p:nvPr/>
        </p:nvSpPr>
        <p:spPr bwMode="auto">
          <a:xfrm>
            <a:off x="2700338" y="2200275"/>
            <a:ext cx="3405187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BFB569"/>
              </a:buClr>
            </a:pPr>
            <a:r>
              <a:rPr lang="en-US" sz="1800" dirty="0">
                <a:solidFill>
                  <a:srgbClr val="4B5457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  <a:p>
            <a:pPr eaLnBrk="1" hangingPunct="1">
              <a:lnSpc>
                <a:spcPct val="150000"/>
              </a:lnSpc>
              <a:buClr>
                <a:srgbClr val="BFB569"/>
              </a:buClr>
            </a:pPr>
            <a:r>
              <a:rPr lang="en-US" sz="1800" dirty="0">
                <a:solidFill>
                  <a:srgbClr val="4B5457"/>
                </a:solidFill>
                <a:latin typeface="Century Gothic" pitchFamily="34" charset="0"/>
                <a:ea typeface="ＭＳ Ｐゴシック" pitchFamily="-65" charset="-128"/>
              </a:rPr>
              <a:t>program optimization</a:t>
            </a:r>
          </a:p>
          <a:p>
            <a:pPr eaLnBrk="1" hangingPunct="1">
              <a:lnSpc>
                <a:spcPct val="150000"/>
              </a:lnSpc>
              <a:buClr>
                <a:srgbClr val="BFB569"/>
              </a:buClr>
            </a:pPr>
            <a:r>
              <a:rPr lang="en-US" sz="1800" dirty="0" err="1" smtClean="0">
                <a:solidFill>
                  <a:srgbClr val="4B5457"/>
                </a:solidFill>
                <a:latin typeface="Century Gothic" pitchFamily="34" charset="0"/>
                <a:ea typeface="ＭＳ Ｐゴシック" pitchFamily="-65" charset="-128"/>
              </a:rPr>
              <a:t>q&amp;a</a:t>
            </a:r>
            <a:endParaRPr lang="en-US" sz="1800" dirty="0">
              <a:solidFill>
                <a:srgbClr val="4B5457"/>
              </a:solidFill>
              <a:latin typeface="Century Gothic" pitchFamily="34" charset="0"/>
              <a:ea typeface="ＭＳ Ｐゴシック" pitchFamily="-65" charset="-128"/>
            </a:endParaRPr>
          </a:p>
          <a:p>
            <a:pPr eaLnBrk="1" hangingPunct="1">
              <a:lnSpc>
                <a:spcPct val="150000"/>
              </a:lnSpc>
              <a:buClr>
                <a:srgbClr val="BFB569"/>
              </a:buClr>
            </a:pPr>
            <a:r>
              <a:rPr lang="en-US" sz="1800" dirty="0">
                <a:solidFill>
                  <a:srgbClr val="4B5457"/>
                </a:solidFill>
                <a:latin typeface="Century Gothic" pitchFamily="34" charset="0"/>
                <a:ea typeface="ＭＳ Ｐゴシック" pitchFamily="-65" charset="-128"/>
              </a:rPr>
              <a:t>appendix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 bwMode="auto">
          <a:xfrm>
            <a:off x="5741988" y="2403475"/>
            <a:ext cx="542925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lnSpc>
                <a:spcPct val="150000"/>
              </a:lnSpc>
              <a:spcBef>
                <a:spcPts val="0"/>
              </a:spcBef>
              <a:buClr>
                <a:srgbClr val="BFB569"/>
              </a:buClr>
              <a:defRPr/>
            </a:pPr>
            <a:r>
              <a:rPr lang="en-US" b="1" kern="0" dirty="0" smtClean="0">
                <a:solidFill>
                  <a:srgbClr val="004A68"/>
                </a:solidFill>
                <a:latin typeface="Century Gothic" charset="0"/>
                <a:ea typeface="Arial" charset="0"/>
                <a:cs typeface="Century Gothic"/>
              </a:rPr>
              <a:t>3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buClr>
                <a:srgbClr val="BFB569"/>
              </a:buClr>
              <a:defRPr/>
            </a:pPr>
            <a:r>
              <a:rPr lang="en-US" b="1" kern="0" dirty="0" smtClean="0">
                <a:solidFill>
                  <a:srgbClr val="004A68"/>
                </a:solidFill>
                <a:latin typeface="Century Gothic" charset="0"/>
                <a:ea typeface="Arial" charset="0"/>
                <a:cs typeface="Century Gothic"/>
              </a:rPr>
              <a:t>5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buClr>
                <a:srgbClr val="BFB569"/>
              </a:buClr>
              <a:defRPr/>
            </a:pPr>
            <a:r>
              <a:rPr lang="en-US" b="1" kern="0" dirty="0" smtClean="0">
                <a:solidFill>
                  <a:srgbClr val="004A68"/>
                </a:solidFill>
                <a:latin typeface="Century Gothic" charset="0"/>
                <a:ea typeface="Arial" charset="0"/>
                <a:cs typeface="Century Gothic"/>
              </a:rPr>
              <a:t>20</a:t>
            </a:r>
            <a:endParaRPr lang="en-US" b="1" kern="0" dirty="0">
              <a:solidFill>
                <a:srgbClr val="004A68"/>
              </a:solidFill>
              <a:latin typeface="Century Gothic" charset="0"/>
              <a:ea typeface="Arial" charset="0"/>
              <a:cs typeface="Century Gothic"/>
            </a:endParaRPr>
          </a:p>
          <a:p>
            <a:pPr algn="r">
              <a:lnSpc>
                <a:spcPct val="150000"/>
              </a:lnSpc>
              <a:spcBef>
                <a:spcPts val="0"/>
              </a:spcBef>
              <a:buClr>
                <a:srgbClr val="BFB569"/>
              </a:buClr>
              <a:defRPr/>
            </a:pPr>
            <a:r>
              <a:rPr lang="en-US" b="1" kern="0" dirty="0" smtClean="0">
                <a:solidFill>
                  <a:srgbClr val="004A68"/>
                </a:solidFill>
                <a:latin typeface="Century Gothic" charset="0"/>
                <a:ea typeface="Arial" charset="0"/>
                <a:cs typeface="Century Gothic"/>
              </a:rPr>
              <a:t>21</a:t>
            </a:r>
            <a:endParaRPr lang="en-US" b="1" kern="0" dirty="0">
              <a:solidFill>
                <a:srgbClr val="004A68"/>
              </a:solidFill>
              <a:latin typeface="Century Gothic" charset="0"/>
              <a:ea typeface="Arial" charset="0"/>
              <a:cs typeface="Century Gothic"/>
            </a:endParaRPr>
          </a:p>
        </p:txBody>
      </p:sp>
      <p:sp>
        <p:nvSpPr>
          <p:cNvPr id="17413" name="TextBox 14"/>
          <p:cNvSpPr txBox="1">
            <a:spLocks noChangeArrowheads="1"/>
          </p:cNvSpPr>
          <p:nvPr/>
        </p:nvSpPr>
        <p:spPr bwMode="auto">
          <a:xfrm>
            <a:off x="2949575" y="4983163"/>
            <a:ext cx="638016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8400" dirty="0">
                <a:solidFill>
                  <a:schemeClr val="bg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agenda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99070" y="3913568"/>
            <a:ext cx="7239000" cy="533400"/>
          </a:xfrm>
        </p:spPr>
        <p:txBody>
          <a:bodyPr/>
          <a:lstStyle/>
          <a:p>
            <a:pPr>
              <a:defRPr/>
            </a:pPr>
            <a:r>
              <a:rPr lang="en-US" smtClean="0"/>
              <a:t>plan performance review</a:t>
            </a:r>
            <a:endParaRPr lang="en-US" dirty="0"/>
          </a:p>
        </p:txBody>
      </p:sp>
      <p:sp>
        <p:nvSpPr>
          <p:cNvPr id="13315" name="Subtitle 12"/>
          <p:cNvSpPr>
            <a:spLocks noGrp="1"/>
          </p:cNvSpPr>
          <p:nvPr>
            <p:ph type="subTitle" idx="1"/>
          </p:nvPr>
        </p:nvSpPr>
        <p:spPr bwMode="auto">
          <a:xfrm>
            <a:off x="6621463" y="495300"/>
            <a:ext cx="2505075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Lucida Grande" charset="0"/>
              <a:buChar char="▸"/>
            </a:pPr>
            <a:endParaRPr lang="en-US" smtClean="0">
              <a:latin typeface="Century Gothic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Placeholder 7"/>
          <p:cNvSpPr>
            <a:spLocks/>
          </p:cNvSpPr>
          <p:nvPr/>
        </p:nvSpPr>
        <p:spPr bwMode="auto">
          <a:xfrm>
            <a:off x="585788" y="1160463"/>
            <a:ext cx="7453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lnSpc>
                <a:spcPts val="18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2400" smtClean="0">
                <a:solidFill>
                  <a:srgbClr val="00A0DF"/>
                </a:solidFill>
                <a:latin typeface="Century Gothic" pitchFamily="34" charset="0"/>
              </a:rPr>
              <a:t>Strategic Acquisitions</a:t>
            </a:r>
          </a:p>
        </p:txBody>
      </p:sp>
      <p:sp>
        <p:nvSpPr>
          <p:cNvPr id="82947" name="Content Placeholder 8"/>
          <p:cNvSpPr>
            <a:spLocks/>
          </p:cNvSpPr>
          <p:nvPr/>
        </p:nvSpPr>
        <p:spPr bwMode="auto">
          <a:xfrm>
            <a:off x="585788" y="1666875"/>
            <a:ext cx="6729412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 err="1">
                <a:solidFill>
                  <a:srgbClr val="4B5457"/>
                </a:solidFill>
                <a:latin typeface="Century Gothic" pitchFamily="34" charset="0"/>
              </a:rPr>
              <a:t>MedMetrics</a:t>
            </a: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 acquired – adds to book-of-business volume and gives additional presence in the public sector business.</a:t>
            </a: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</p:txBody>
      </p:sp>
      <p:sp>
        <p:nvSpPr>
          <p:cNvPr id="4100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mtClean="0">
                <a:solidFill>
                  <a:srgbClr val="A6A6A6"/>
                </a:solidFill>
                <a:latin typeface="Century Gothic" pitchFamily="34" charset="0"/>
                <a:ea typeface="ＭＳ Ｐゴシック" pitchFamily="-109" charset="-128"/>
              </a:rPr>
              <a:t>plan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300" smtClean="0">
                <a:solidFill>
                  <a:srgbClr val="A3AC00"/>
                </a:solidFill>
                <a:latin typeface="Century Gothic" pitchFamily="34" charset="0"/>
                <a:ea typeface="ＭＳ Ｐゴシック" pitchFamily="-109" charset="-128"/>
              </a:rPr>
              <a:t>key updates</a:t>
            </a:r>
          </a:p>
        </p:txBody>
      </p:sp>
      <p:sp>
        <p:nvSpPr>
          <p:cNvPr id="4101" name="Text Placeholder 7"/>
          <p:cNvSpPr>
            <a:spLocks/>
          </p:cNvSpPr>
          <p:nvPr/>
        </p:nvSpPr>
        <p:spPr bwMode="auto">
          <a:xfrm>
            <a:off x="585788" y="3395663"/>
            <a:ext cx="7453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endParaRPr lang="en-US" sz="2400" smtClean="0">
              <a:solidFill>
                <a:srgbClr val="00A0DF"/>
              </a:solidFill>
              <a:latin typeface="Century Gothic" pitchFamily="34" charset="0"/>
            </a:endParaRPr>
          </a:p>
        </p:txBody>
      </p:sp>
      <p:sp>
        <p:nvSpPr>
          <p:cNvPr id="6" name="Content Placeholder 8"/>
          <p:cNvSpPr>
            <a:spLocks/>
          </p:cNvSpPr>
          <p:nvPr/>
        </p:nvSpPr>
        <p:spPr bwMode="auto">
          <a:xfrm>
            <a:off x="585788" y="3073400"/>
            <a:ext cx="672941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 err="1">
                <a:solidFill>
                  <a:srgbClr val="4B5457"/>
                </a:solidFill>
                <a:latin typeface="Century Gothic" pitchFamily="34" charset="0"/>
              </a:rPr>
              <a:t>PTRx</a:t>
            </a: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 acquired – high touch, data-driven model that enables client to achieve optimal mail penetration.  Adds to book-of-business volume.</a:t>
            </a:r>
          </a:p>
          <a:p>
            <a:pPr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defRPr/>
            </a:pPr>
            <a:endParaRPr lang="en-US" sz="2000" dirty="0">
              <a:solidFill>
                <a:srgbClr val="4B5457"/>
              </a:solidFill>
              <a:latin typeface="Century Gothic" pitchFamily="34" charset="0"/>
            </a:endParaRP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Both acquisitions were clients installed on our platform, streamlining </a:t>
            </a:r>
            <a:r>
              <a:rPr lang="en-US" sz="2000">
                <a:solidFill>
                  <a:srgbClr val="4B5457"/>
                </a:solidFill>
                <a:latin typeface="Century Gothic" pitchFamily="34" charset="0"/>
              </a:rPr>
              <a:t>integration efforts.</a:t>
            </a:r>
            <a:endParaRPr lang="en-US" sz="2000" dirty="0">
              <a:solidFill>
                <a:srgbClr val="4B5457"/>
              </a:solidFill>
              <a:latin typeface="Century Gothic" pitchFamily="34" charset="0"/>
            </a:endParaRPr>
          </a:p>
          <a:p>
            <a:pPr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		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endParaRPr lang="en-US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159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7"/>
          <p:cNvSpPr>
            <a:spLocks/>
          </p:cNvSpPr>
          <p:nvPr/>
        </p:nvSpPr>
        <p:spPr bwMode="auto">
          <a:xfrm>
            <a:off x="585788" y="1160463"/>
            <a:ext cx="7453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lnSpc>
                <a:spcPts val="18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2400" smtClean="0">
                <a:solidFill>
                  <a:srgbClr val="00A0DF"/>
                </a:solidFill>
                <a:latin typeface="Century Gothic" pitchFamily="34" charset="0"/>
              </a:rPr>
              <a:t>Specialty Continues to Ramp</a:t>
            </a:r>
          </a:p>
        </p:txBody>
      </p:sp>
      <p:sp>
        <p:nvSpPr>
          <p:cNvPr id="82947" name="Content Placeholder 8"/>
          <p:cNvSpPr>
            <a:spLocks/>
          </p:cNvSpPr>
          <p:nvPr/>
        </p:nvSpPr>
        <p:spPr bwMode="auto">
          <a:xfrm>
            <a:off x="585788" y="1666875"/>
            <a:ext cx="6729412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2011 YTD shows that specialty represents </a:t>
            </a:r>
            <a:r>
              <a:rPr lang="en-US" sz="2000" dirty="0" smtClean="0">
                <a:solidFill>
                  <a:srgbClr val="4B5457"/>
                </a:solidFill>
                <a:latin typeface="Century Gothic" pitchFamily="34" charset="0"/>
              </a:rPr>
              <a:t>0.6% </a:t>
            </a: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of the total utilizers, but </a:t>
            </a:r>
            <a:r>
              <a:rPr lang="en-US" sz="2000" dirty="0" smtClean="0">
                <a:solidFill>
                  <a:srgbClr val="4B5457"/>
                </a:solidFill>
                <a:latin typeface="Century Gothic" pitchFamily="34" charset="0"/>
              </a:rPr>
              <a:t>11.6% </a:t>
            </a: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of total plan paid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endParaRPr lang="en-US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mtClean="0">
                <a:solidFill>
                  <a:srgbClr val="A6A6A6"/>
                </a:solidFill>
                <a:latin typeface="Century Gothic" pitchFamily="34" charset="0"/>
                <a:ea typeface="ＭＳ Ｐゴシック" pitchFamily="-109" charset="-128"/>
              </a:rPr>
              <a:t>plan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300" smtClean="0">
                <a:solidFill>
                  <a:srgbClr val="A3AC00"/>
                </a:solidFill>
                <a:latin typeface="Century Gothic" pitchFamily="34" charset="0"/>
                <a:ea typeface="ＭＳ Ｐゴシック" pitchFamily="-109" charset="-128"/>
              </a:rPr>
              <a:t>key updates</a:t>
            </a:r>
          </a:p>
        </p:txBody>
      </p:sp>
      <p:sp>
        <p:nvSpPr>
          <p:cNvPr id="5125" name="Text Placeholder 7"/>
          <p:cNvSpPr>
            <a:spLocks/>
          </p:cNvSpPr>
          <p:nvPr/>
        </p:nvSpPr>
        <p:spPr bwMode="auto">
          <a:xfrm>
            <a:off x="585788" y="3395663"/>
            <a:ext cx="7453312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>
              <a:spcBef>
                <a:spcPct val="20000"/>
              </a:spcBef>
              <a:buClr>
                <a:srgbClr val="000000"/>
              </a:buClr>
              <a:buFont typeface="Wingdings" pitchFamily="2" charset="2"/>
              <a:buNone/>
            </a:pPr>
            <a:r>
              <a:rPr lang="en-US" sz="2400" smtClean="0">
                <a:solidFill>
                  <a:srgbClr val="00A0DF"/>
                </a:solidFill>
                <a:latin typeface="Century Gothic" pitchFamily="34" charset="0"/>
              </a:rPr>
              <a:t>informedRx Delivers Savings and Value for Both the Plan and the Member</a:t>
            </a:r>
          </a:p>
        </p:txBody>
      </p:sp>
      <p:sp>
        <p:nvSpPr>
          <p:cNvPr id="6" name="Content Placeholder 8"/>
          <p:cNvSpPr>
            <a:spLocks/>
          </p:cNvSpPr>
          <p:nvPr/>
        </p:nvSpPr>
        <p:spPr bwMode="auto">
          <a:xfrm>
            <a:off x="585788" y="3902075"/>
            <a:ext cx="6729412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Sophisticated plan modeling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High touch cost-effective model</a:t>
            </a:r>
          </a:p>
          <a:p>
            <a:pPr marL="800100" lvl="1" indent="-34290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Wingdings" pitchFamily="2" charset="2"/>
              <a:buChar char="§"/>
              <a:defRPr/>
            </a:pPr>
            <a:r>
              <a:rPr lang="en-US" dirty="0">
                <a:solidFill>
                  <a:srgbClr val="4B5457"/>
                </a:solidFill>
                <a:latin typeface="Century Gothic" pitchFamily="34" charset="0"/>
              </a:rPr>
              <a:t>At no extra cost to you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Multiple ways to manage cost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A no-risk proposition</a:t>
            </a:r>
          </a:p>
          <a:p>
            <a:pPr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defRPr/>
            </a:pPr>
            <a:r>
              <a:rPr lang="en-US" sz="2000" dirty="0">
                <a:solidFill>
                  <a:srgbClr val="4B5457"/>
                </a:solidFill>
                <a:latin typeface="Century Gothic" pitchFamily="34" charset="0"/>
              </a:rPr>
              <a:t>		</a:t>
            </a:r>
          </a:p>
          <a:p>
            <a:pPr marL="171450" indent="-171450" eaLnBrk="0" hangingPunct="0">
              <a:lnSpc>
                <a:spcPts val="3000"/>
              </a:lnSpc>
              <a:spcAft>
                <a:spcPts val="0"/>
              </a:spcAft>
              <a:buClr>
                <a:srgbClr val="BFB569"/>
              </a:buClr>
              <a:buFont typeface="Arial" pitchFamily="34" charset="0"/>
              <a:buChar char="•"/>
              <a:defRPr/>
            </a:pPr>
            <a:endParaRPr lang="en-US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  <a:p>
            <a:pPr marL="285750" indent="-285750" eaLnBrk="0" hangingPunct="0">
              <a:lnSpc>
                <a:spcPts val="2500"/>
              </a:lnSpc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Font typeface="Century Gothic" pitchFamily="34" charset="0"/>
              <a:buChar char="–"/>
              <a:defRPr/>
            </a:pPr>
            <a:endParaRPr lang="en-US" sz="1600" dirty="0">
              <a:solidFill>
                <a:srgbClr val="4B545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561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84213"/>
            <a:ext cx="8547100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" y="5207000"/>
            <a:ext cx="87757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Key Observations: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000" dirty="0"/>
              <a:t>The current </a:t>
            </a:r>
            <a:r>
              <a:rPr lang="en-US" sz="1000" dirty="0" err="1"/>
              <a:t>PMPM</a:t>
            </a:r>
            <a:r>
              <a:rPr lang="en-US" sz="1000" dirty="0"/>
              <a:t> trend rate for the </a:t>
            </a:r>
            <a:r>
              <a:rPr lang="en-US" sz="1000" dirty="0" err="1"/>
              <a:t>UFCW</a:t>
            </a:r>
            <a:r>
              <a:rPr lang="en-US" sz="1000" dirty="0"/>
              <a:t> Local 1500 fund is 18.4%.  This trend was higher than the 4.5% </a:t>
            </a:r>
            <a:r>
              <a:rPr lang="en-US" sz="1000" dirty="0" err="1"/>
              <a:t>IRx</a:t>
            </a:r>
            <a:r>
              <a:rPr lang="en-US" sz="1000" dirty="0"/>
              <a:t> Book of Business </a:t>
            </a:r>
            <a:r>
              <a:rPr lang="en-US" sz="1000" dirty="0" err="1"/>
              <a:t>PMPM</a:t>
            </a:r>
            <a:r>
              <a:rPr lang="en-US" sz="1000" dirty="0"/>
              <a:t> trend and also than the 0.4% </a:t>
            </a:r>
            <a:r>
              <a:rPr lang="en-US" sz="1000" dirty="0" smtClean="0"/>
              <a:t>trend </a:t>
            </a:r>
            <a:r>
              <a:rPr lang="en-US" sz="1000" dirty="0"/>
              <a:t>for the Service Trades benchmark.  Contributing to the overall trend increase was the increase in the specialty trend of 133.8%.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000" dirty="0"/>
              <a:t>The enrollment declined (i.e. 1.7%) but was offset by the increased in the percent of total utilizers (i.e. 15.3%).   The number of prescriptions per member increased by 18.5% and the days supply </a:t>
            </a:r>
            <a:r>
              <a:rPr lang="en-US" sz="1000" dirty="0" err="1"/>
              <a:t>PMPM</a:t>
            </a:r>
            <a:r>
              <a:rPr lang="en-US" sz="1000" dirty="0"/>
              <a:t> increased by 12.8%.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n-US" sz="1000" dirty="0"/>
              <a:t>The generic dispensing rate (GDR) increased by 6.6%.  The GDR for the plan (i.e. 71.5%) is lower than both the Book of Business (i.e. 76.6%) and Service Trade Industry’s (i.e. 74.4%) GDR.</a:t>
            </a:r>
          </a:p>
          <a:p>
            <a:endParaRPr lang="en-US" sz="1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684213"/>
            <a:ext cx="6610350" cy="561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400">
                <a:solidFill>
                  <a:srgbClr val="A3AC00"/>
                </a:solidFill>
                <a:latin typeface="Century Gothic" pitchFamily="34" charset="0"/>
                <a:ea typeface="ＭＳ Ｐゴシック" pitchFamily="-65" charset="-128"/>
              </a:rPr>
              <a:t>trend impact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012825" y="5910262"/>
            <a:ext cx="7486650" cy="517525"/>
          </a:xfrm>
          <a:prstGeom prst="rect">
            <a:avLst/>
          </a:prstGeom>
          <a:noFill/>
          <a:ln w="9525">
            <a:solidFill>
              <a:srgbClr val="E1E0E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/>
            <a:r>
              <a:rPr lang="en-US" sz="800" dirty="0">
                <a:solidFill>
                  <a:srgbClr val="4B5457"/>
                </a:solidFill>
                <a:latin typeface="Century Gothic" pitchFamily="34" charset="0"/>
              </a:rPr>
              <a:t>1) Utilization was </a:t>
            </a:r>
            <a:r>
              <a:rPr lang="en-US" sz="800" dirty="0" smtClean="0">
                <a:solidFill>
                  <a:srgbClr val="4B5457"/>
                </a:solidFill>
                <a:latin typeface="Century Gothic" pitchFamily="34" charset="0"/>
              </a:rPr>
              <a:t>12.8% </a:t>
            </a:r>
            <a:r>
              <a:rPr lang="en-US" sz="800" dirty="0">
                <a:solidFill>
                  <a:srgbClr val="4B5457"/>
                </a:solidFill>
                <a:latin typeface="Century Gothic" pitchFamily="34" charset="0"/>
              </a:rPr>
              <a:t>there is usually an increase in utilization over time.</a:t>
            </a:r>
          </a:p>
          <a:p>
            <a:pPr marL="457200" indent="-457200"/>
            <a:r>
              <a:rPr lang="en-US" sz="800" dirty="0">
                <a:solidFill>
                  <a:srgbClr val="4B5457"/>
                </a:solidFill>
                <a:latin typeface="Century Gothic" pitchFamily="34" charset="0"/>
              </a:rPr>
              <a:t>2) Inflation always is a contributor to trend. The drug manufacturers periodically increase drug costs of brand drugs.</a:t>
            </a:r>
          </a:p>
          <a:p>
            <a:pPr marL="457200" indent="-457200"/>
            <a:r>
              <a:rPr lang="en-US" sz="800" dirty="0">
                <a:solidFill>
                  <a:srgbClr val="4B5457"/>
                </a:solidFill>
                <a:latin typeface="Century Gothic" pitchFamily="34" charset="0"/>
              </a:rPr>
              <a:t>3) The plan share trend has </a:t>
            </a:r>
            <a:r>
              <a:rPr lang="en-US" sz="800" dirty="0" smtClean="0">
                <a:solidFill>
                  <a:srgbClr val="4B5457"/>
                </a:solidFill>
                <a:latin typeface="Century Gothic" pitchFamily="34" charset="0"/>
              </a:rPr>
              <a:t>increased </a:t>
            </a:r>
            <a:r>
              <a:rPr lang="en-US" sz="800" dirty="0">
                <a:solidFill>
                  <a:srgbClr val="4B5457"/>
                </a:solidFill>
                <a:latin typeface="Century Gothic" pitchFamily="34" charset="0"/>
              </a:rPr>
              <a:t>by </a:t>
            </a:r>
            <a:r>
              <a:rPr lang="en-US" sz="800" dirty="0" smtClean="0">
                <a:solidFill>
                  <a:srgbClr val="4B5457"/>
                </a:solidFill>
                <a:latin typeface="Century Gothic" pitchFamily="34" charset="0"/>
              </a:rPr>
              <a:t>1.9%. The member cost share has decreased.</a:t>
            </a:r>
            <a:endParaRPr lang="en-US" sz="800" dirty="0">
              <a:solidFill>
                <a:srgbClr val="4B5457"/>
              </a:solidFill>
              <a:latin typeface="Century Gothic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57338" y="919163"/>
            <a:ext cx="6638925" cy="4924425"/>
            <a:chOff x="981" y="579"/>
            <a:chExt cx="4182" cy="310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81" y="579"/>
              <a:ext cx="3798" cy="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981" y="579"/>
              <a:ext cx="246" cy="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221" y="579"/>
              <a:ext cx="3942" cy="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981" y="723"/>
              <a:ext cx="246" cy="1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221" y="723"/>
              <a:ext cx="3318" cy="1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533" y="723"/>
              <a:ext cx="630" cy="1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81" y="825"/>
              <a:ext cx="1200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175" y="825"/>
              <a:ext cx="2364" cy="12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533" y="825"/>
              <a:ext cx="630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981" y="939"/>
              <a:ext cx="246" cy="2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221" y="939"/>
              <a:ext cx="3318" cy="228"/>
            </a:xfrm>
            <a:prstGeom prst="rect">
              <a:avLst/>
            </a:prstGeom>
            <a:solidFill>
              <a:srgbClr val="00A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533" y="939"/>
              <a:ext cx="630" cy="2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981" y="1161"/>
              <a:ext cx="246" cy="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221" y="1161"/>
              <a:ext cx="3318" cy="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533" y="1161"/>
              <a:ext cx="630" cy="4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981" y="1617"/>
              <a:ext cx="246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221" y="1617"/>
              <a:ext cx="3318" cy="120"/>
            </a:xfrm>
            <a:prstGeom prst="rect">
              <a:avLst/>
            </a:prstGeom>
            <a:solidFill>
              <a:srgbClr val="4B54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533" y="1617"/>
              <a:ext cx="630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981" y="1731"/>
              <a:ext cx="4182" cy="1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1281" y="999"/>
              <a:ext cx="85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Components of Trend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205" y="999"/>
              <a:ext cx="74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Impact of Change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057" y="945"/>
              <a:ext cx="64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Change in Plan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3147" y="1053"/>
              <a:ext cx="462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Paid PMPM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3861" y="945"/>
              <a:ext cx="61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Service Trades: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777" y="1053"/>
              <a:ext cx="74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Impact of Change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239" y="1167"/>
              <a:ext cx="36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Drug Mix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475" y="1167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-5.0%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3249" y="1167"/>
              <a:ext cx="25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-$1.56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4047" y="1167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1239" y="1281"/>
              <a:ext cx="38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Utilization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469" y="1281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12.8%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3261" y="1281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$3.99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4047" y="1281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-3.6%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1239" y="1395"/>
              <a:ext cx="33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Inflation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2487" y="1395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8.7%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3261" y="1395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$2.71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4059" y="1395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7.8%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239" y="1509"/>
              <a:ext cx="43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Plan Share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487" y="1509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3261" y="1509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$0.58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4047" y="1509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1977" y="1623"/>
              <a:ext cx="21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Total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2469" y="1623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18.4%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3261" y="1623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$5.73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4059" y="1623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entury Gothic" pitchFamily="34" charset="0"/>
                  <a:cs typeface="Arial" pitchFamily="34" charset="0"/>
                </a:rPr>
                <a:t>0.4%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715" y="831"/>
              <a:ext cx="132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Jan 11 - Dec 11 vs Jan 10 - Dec 10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245" y="591"/>
              <a:ext cx="2670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A0DF"/>
                  </a:solidFill>
                  <a:effectLst/>
                  <a:latin typeface="Century Gothic" pitchFamily="34" charset="0"/>
                  <a:cs typeface="Arial" pitchFamily="34" charset="0"/>
                </a:rPr>
                <a:t>trend components - Local 1500 Welfare Fund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981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1221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4773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1221" y="579"/>
              <a:ext cx="0" cy="150"/>
            </a:xfrm>
            <a:prstGeom prst="line">
              <a:avLst/>
            </a:prstGeom>
            <a:no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1221" y="579"/>
              <a:ext cx="6" cy="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2175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2961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3747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4533" y="579"/>
              <a:ext cx="6" cy="1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1227" y="933"/>
              <a:ext cx="942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1"/>
            <p:cNvSpPr>
              <a:spLocks noChangeArrowheads="1"/>
            </p:cNvSpPr>
            <p:nvPr/>
          </p:nvSpPr>
          <p:spPr bwMode="auto">
            <a:xfrm>
              <a:off x="2187" y="933"/>
              <a:ext cx="1554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3759" y="933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3"/>
            <p:cNvSpPr>
              <a:spLocks noChangeArrowheads="1"/>
            </p:cNvSpPr>
            <p:nvPr/>
          </p:nvSpPr>
          <p:spPr bwMode="auto">
            <a:xfrm>
              <a:off x="1215" y="933"/>
              <a:ext cx="12" cy="22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4"/>
            <p:cNvSpPr>
              <a:spLocks noChangeArrowheads="1"/>
            </p:cNvSpPr>
            <p:nvPr/>
          </p:nvSpPr>
          <p:spPr bwMode="auto">
            <a:xfrm>
              <a:off x="2169" y="825"/>
              <a:ext cx="18" cy="34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1233" y="1155"/>
              <a:ext cx="936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6"/>
            <p:cNvSpPr>
              <a:spLocks noChangeArrowheads="1"/>
            </p:cNvSpPr>
            <p:nvPr/>
          </p:nvSpPr>
          <p:spPr bwMode="auto">
            <a:xfrm>
              <a:off x="2187" y="1155"/>
              <a:ext cx="1554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7"/>
            <p:cNvSpPr>
              <a:spLocks noChangeArrowheads="1"/>
            </p:cNvSpPr>
            <p:nvPr/>
          </p:nvSpPr>
          <p:spPr bwMode="auto">
            <a:xfrm>
              <a:off x="3759" y="1155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233" y="1269"/>
              <a:ext cx="2508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9"/>
            <p:cNvSpPr>
              <a:spLocks noChangeArrowheads="1"/>
            </p:cNvSpPr>
            <p:nvPr/>
          </p:nvSpPr>
          <p:spPr bwMode="auto">
            <a:xfrm>
              <a:off x="3759" y="1269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233" y="1383"/>
              <a:ext cx="2508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1"/>
            <p:cNvSpPr>
              <a:spLocks noChangeArrowheads="1"/>
            </p:cNvSpPr>
            <p:nvPr/>
          </p:nvSpPr>
          <p:spPr bwMode="auto">
            <a:xfrm>
              <a:off x="3759" y="1383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233" y="1497"/>
              <a:ext cx="2508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3759" y="1497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233" y="1611"/>
              <a:ext cx="2508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3759" y="1611"/>
              <a:ext cx="780" cy="12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1233" y="1725"/>
              <a:ext cx="3306" cy="1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1215" y="1155"/>
              <a:ext cx="18" cy="58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2169" y="1167"/>
              <a:ext cx="12" cy="55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9"/>
            <p:cNvSpPr>
              <a:spLocks noChangeArrowheads="1"/>
            </p:cNvSpPr>
            <p:nvPr/>
          </p:nvSpPr>
          <p:spPr bwMode="auto">
            <a:xfrm>
              <a:off x="2955" y="945"/>
              <a:ext cx="12" cy="78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3741" y="933"/>
              <a:ext cx="18" cy="81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4527" y="945"/>
              <a:ext cx="12" cy="78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1152" y="1812"/>
              <a:ext cx="3462" cy="16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3"/>
            <p:cNvSpPr>
              <a:spLocks noChangeArrowheads="1"/>
            </p:cNvSpPr>
            <p:nvPr/>
          </p:nvSpPr>
          <p:spPr bwMode="auto">
            <a:xfrm>
              <a:off x="1482" y="1974"/>
              <a:ext cx="3054" cy="12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4"/>
            <p:cNvSpPr>
              <a:spLocks noEditPoints="1"/>
            </p:cNvSpPr>
            <p:nvPr/>
          </p:nvSpPr>
          <p:spPr bwMode="auto">
            <a:xfrm>
              <a:off x="1485" y="1974"/>
              <a:ext cx="3048" cy="1218"/>
            </a:xfrm>
            <a:custGeom>
              <a:avLst/>
              <a:gdLst>
                <a:gd name="T0" fmla="*/ 0 w 3048"/>
                <a:gd name="T1" fmla="*/ 1212 h 1218"/>
                <a:gd name="T2" fmla="*/ 3048 w 3048"/>
                <a:gd name="T3" fmla="*/ 1212 h 1218"/>
                <a:gd name="T4" fmla="*/ 3048 w 3048"/>
                <a:gd name="T5" fmla="*/ 1218 h 1218"/>
                <a:gd name="T6" fmla="*/ 0 w 3048"/>
                <a:gd name="T7" fmla="*/ 1218 h 1218"/>
                <a:gd name="T8" fmla="*/ 0 w 3048"/>
                <a:gd name="T9" fmla="*/ 1212 h 1218"/>
                <a:gd name="T10" fmla="*/ 0 w 3048"/>
                <a:gd name="T11" fmla="*/ 1008 h 1218"/>
                <a:gd name="T12" fmla="*/ 3048 w 3048"/>
                <a:gd name="T13" fmla="*/ 1008 h 1218"/>
                <a:gd name="T14" fmla="*/ 3048 w 3048"/>
                <a:gd name="T15" fmla="*/ 1014 h 1218"/>
                <a:gd name="T16" fmla="*/ 0 w 3048"/>
                <a:gd name="T17" fmla="*/ 1014 h 1218"/>
                <a:gd name="T18" fmla="*/ 0 w 3048"/>
                <a:gd name="T19" fmla="*/ 1008 h 1218"/>
                <a:gd name="T20" fmla="*/ 0 w 3048"/>
                <a:gd name="T21" fmla="*/ 606 h 1218"/>
                <a:gd name="T22" fmla="*/ 3048 w 3048"/>
                <a:gd name="T23" fmla="*/ 606 h 1218"/>
                <a:gd name="T24" fmla="*/ 3048 w 3048"/>
                <a:gd name="T25" fmla="*/ 612 h 1218"/>
                <a:gd name="T26" fmla="*/ 0 w 3048"/>
                <a:gd name="T27" fmla="*/ 612 h 1218"/>
                <a:gd name="T28" fmla="*/ 0 w 3048"/>
                <a:gd name="T29" fmla="*/ 606 h 1218"/>
                <a:gd name="T30" fmla="*/ 0 w 3048"/>
                <a:gd name="T31" fmla="*/ 402 h 1218"/>
                <a:gd name="T32" fmla="*/ 3048 w 3048"/>
                <a:gd name="T33" fmla="*/ 402 h 1218"/>
                <a:gd name="T34" fmla="*/ 3048 w 3048"/>
                <a:gd name="T35" fmla="*/ 408 h 1218"/>
                <a:gd name="T36" fmla="*/ 0 w 3048"/>
                <a:gd name="T37" fmla="*/ 408 h 1218"/>
                <a:gd name="T38" fmla="*/ 0 w 3048"/>
                <a:gd name="T39" fmla="*/ 402 h 1218"/>
                <a:gd name="T40" fmla="*/ 0 w 3048"/>
                <a:gd name="T41" fmla="*/ 198 h 1218"/>
                <a:gd name="T42" fmla="*/ 3048 w 3048"/>
                <a:gd name="T43" fmla="*/ 198 h 1218"/>
                <a:gd name="T44" fmla="*/ 3048 w 3048"/>
                <a:gd name="T45" fmla="*/ 204 h 1218"/>
                <a:gd name="T46" fmla="*/ 0 w 3048"/>
                <a:gd name="T47" fmla="*/ 204 h 1218"/>
                <a:gd name="T48" fmla="*/ 0 w 3048"/>
                <a:gd name="T49" fmla="*/ 198 h 1218"/>
                <a:gd name="T50" fmla="*/ 0 w 3048"/>
                <a:gd name="T51" fmla="*/ 0 h 1218"/>
                <a:gd name="T52" fmla="*/ 3048 w 3048"/>
                <a:gd name="T53" fmla="*/ 0 h 1218"/>
                <a:gd name="T54" fmla="*/ 3048 w 3048"/>
                <a:gd name="T55" fmla="*/ 6 h 1218"/>
                <a:gd name="T56" fmla="*/ 0 w 3048"/>
                <a:gd name="T57" fmla="*/ 6 h 1218"/>
                <a:gd name="T58" fmla="*/ 0 w 3048"/>
                <a:gd name="T59" fmla="*/ 0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48" h="1218">
                  <a:moveTo>
                    <a:pt x="0" y="1212"/>
                  </a:moveTo>
                  <a:lnTo>
                    <a:pt x="3048" y="1212"/>
                  </a:lnTo>
                  <a:lnTo>
                    <a:pt x="3048" y="1218"/>
                  </a:lnTo>
                  <a:lnTo>
                    <a:pt x="0" y="1218"/>
                  </a:lnTo>
                  <a:lnTo>
                    <a:pt x="0" y="1212"/>
                  </a:lnTo>
                  <a:close/>
                  <a:moveTo>
                    <a:pt x="0" y="1008"/>
                  </a:moveTo>
                  <a:lnTo>
                    <a:pt x="3048" y="1008"/>
                  </a:lnTo>
                  <a:lnTo>
                    <a:pt x="3048" y="1014"/>
                  </a:lnTo>
                  <a:lnTo>
                    <a:pt x="0" y="1014"/>
                  </a:lnTo>
                  <a:lnTo>
                    <a:pt x="0" y="1008"/>
                  </a:lnTo>
                  <a:close/>
                  <a:moveTo>
                    <a:pt x="0" y="606"/>
                  </a:moveTo>
                  <a:lnTo>
                    <a:pt x="3048" y="606"/>
                  </a:lnTo>
                  <a:lnTo>
                    <a:pt x="3048" y="612"/>
                  </a:lnTo>
                  <a:lnTo>
                    <a:pt x="0" y="612"/>
                  </a:lnTo>
                  <a:lnTo>
                    <a:pt x="0" y="606"/>
                  </a:lnTo>
                  <a:close/>
                  <a:moveTo>
                    <a:pt x="0" y="402"/>
                  </a:moveTo>
                  <a:lnTo>
                    <a:pt x="3048" y="402"/>
                  </a:lnTo>
                  <a:lnTo>
                    <a:pt x="3048" y="408"/>
                  </a:lnTo>
                  <a:lnTo>
                    <a:pt x="0" y="408"/>
                  </a:lnTo>
                  <a:lnTo>
                    <a:pt x="0" y="402"/>
                  </a:lnTo>
                  <a:close/>
                  <a:moveTo>
                    <a:pt x="0" y="198"/>
                  </a:moveTo>
                  <a:lnTo>
                    <a:pt x="3048" y="198"/>
                  </a:lnTo>
                  <a:lnTo>
                    <a:pt x="3048" y="204"/>
                  </a:lnTo>
                  <a:lnTo>
                    <a:pt x="0" y="204"/>
                  </a:lnTo>
                  <a:lnTo>
                    <a:pt x="0" y="198"/>
                  </a:lnTo>
                  <a:close/>
                  <a:moveTo>
                    <a:pt x="0" y="0"/>
                  </a:moveTo>
                  <a:lnTo>
                    <a:pt x="3048" y="0"/>
                  </a:lnTo>
                  <a:lnTo>
                    <a:pt x="3048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6" cap="flat">
              <a:solidFill>
                <a:srgbClr val="DDDDD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1482" y="1974"/>
              <a:ext cx="3054" cy="1218"/>
            </a:xfrm>
            <a:custGeom>
              <a:avLst/>
              <a:gdLst>
                <a:gd name="T0" fmla="*/ 0 w 8144"/>
                <a:gd name="T1" fmla="*/ 8 h 3248"/>
                <a:gd name="T2" fmla="*/ 8 w 8144"/>
                <a:gd name="T3" fmla="*/ 0 h 3248"/>
                <a:gd name="T4" fmla="*/ 8136 w 8144"/>
                <a:gd name="T5" fmla="*/ 0 h 3248"/>
                <a:gd name="T6" fmla="*/ 8144 w 8144"/>
                <a:gd name="T7" fmla="*/ 8 h 3248"/>
                <a:gd name="T8" fmla="*/ 8144 w 8144"/>
                <a:gd name="T9" fmla="*/ 3240 h 3248"/>
                <a:gd name="T10" fmla="*/ 8136 w 8144"/>
                <a:gd name="T11" fmla="*/ 3248 h 3248"/>
                <a:gd name="T12" fmla="*/ 8 w 8144"/>
                <a:gd name="T13" fmla="*/ 3248 h 3248"/>
                <a:gd name="T14" fmla="*/ 0 w 8144"/>
                <a:gd name="T15" fmla="*/ 3240 h 3248"/>
                <a:gd name="T16" fmla="*/ 0 w 8144"/>
                <a:gd name="T17" fmla="*/ 8 h 3248"/>
                <a:gd name="T18" fmla="*/ 16 w 8144"/>
                <a:gd name="T19" fmla="*/ 3240 h 3248"/>
                <a:gd name="T20" fmla="*/ 8 w 8144"/>
                <a:gd name="T21" fmla="*/ 3232 h 3248"/>
                <a:gd name="T22" fmla="*/ 8136 w 8144"/>
                <a:gd name="T23" fmla="*/ 3232 h 3248"/>
                <a:gd name="T24" fmla="*/ 8128 w 8144"/>
                <a:gd name="T25" fmla="*/ 3240 h 3248"/>
                <a:gd name="T26" fmla="*/ 8128 w 8144"/>
                <a:gd name="T27" fmla="*/ 8 h 3248"/>
                <a:gd name="T28" fmla="*/ 8136 w 8144"/>
                <a:gd name="T29" fmla="*/ 16 h 3248"/>
                <a:gd name="T30" fmla="*/ 8 w 8144"/>
                <a:gd name="T31" fmla="*/ 16 h 3248"/>
                <a:gd name="T32" fmla="*/ 16 w 8144"/>
                <a:gd name="T33" fmla="*/ 8 h 3248"/>
                <a:gd name="T34" fmla="*/ 16 w 8144"/>
                <a:gd name="T35" fmla="*/ 3240 h 3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44" h="324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8136" y="0"/>
                  </a:lnTo>
                  <a:cubicBezTo>
                    <a:pt x="8141" y="0"/>
                    <a:pt x="8144" y="4"/>
                    <a:pt x="8144" y="8"/>
                  </a:cubicBezTo>
                  <a:lnTo>
                    <a:pt x="8144" y="3240"/>
                  </a:lnTo>
                  <a:cubicBezTo>
                    <a:pt x="8144" y="3245"/>
                    <a:pt x="8141" y="3248"/>
                    <a:pt x="8136" y="3248"/>
                  </a:cubicBezTo>
                  <a:lnTo>
                    <a:pt x="8" y="3248"/>
                  </a:lnTo>
                  <a:cubicBezTo>
                    <a:pt x="4" y="3248"/>
                    <a:pt x="0" y="3245"/>
                    <a:pt x="0" y="3240"/>
                  </a:cubicBezTo>
                  <a:lnTo>
                    <a:pt x="0" y="8"/>
                  </a:lnTo>
                  <a:close/>
                  <a:moveTo>
                    <a:pt x="16" y="3240"/>
                  </a:moveTo>
                  <a:lnTo>
                    <a:pt x="8" y="3232"/>
                  </a:lnTo>
                  <a:lnTo>
                    <a:pt x="8136" y="3232"/>
                  </a:lnTo>
                  <a:lnTo>
                    <a:pt x="8128" y="3240"/>
                  </a:lnTo>
                  <a:lnTo>
                    <a:pt x="8128" y="8"/>
                  </a:lnTo>
                  <a:lnTo>
                    <a:pt x="813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3240"/>
                  </a:lnTo>
                  <a:close/>
                </a:path>
              </a:pathLst>
            </a:custGeom>
            <a:solidFill>
              <a:srgbClr val="FFFFFF"/>
            </a:solidFill>
            <a:ln w="6" cap="flat">
              <a:solidFill>
                <a:srgbClr val="FFFFFF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1614" y="2040"/>
              <a:ext cx="2616" cy="948"/>
            </a:xfrm>
            <a:custGeom>
              <a:avLst/>
              <a:gdLst>
                <a:gd name="T0" fmla="*/ 0 w 2616"/>
                <a:gd name="T1" fmla="*/ 744 h 948"/>
                <a:gd name="T2" fmla="*/ 174 w 2616"/>
                <a:gd name="T3" fmla="*/ 744 h 948"/>
                <a:gd name="T4" fmla="*/ 174 w 2616"/>
                <a:gd name="T5" fmla="*/ 948 h 948"/>
                <a:gd name="T6" fmla="*/ 0 w 2616"/>
                <a:gd name="T7" fmla="*/ 948 h 948"/>
                <a:gd name="T8" fmla="*/ 0 w 2616"/>
                <a:gd name="T9" fmla="*/ 744 h 948"/>
                <a:gd name="T10" fmla="*/ 612 w 2616"/>
                <a:gd name="T11" fmla="*/ 228 h 948"/>
                <a:gd name="T12" fmla="*/ 786 w 2616"/>
                <a:gd name="T13" fmla="*/ 228 h 948"/>
                <a:gd name="T14" fmla="*/ 786 w 2616"/>
                <a:gd name="T15" fmla="*/ 744 h 948"/>
                <a:gd name="T16" fmla="*/ 612 w 2616"/>
                <a:gd name="T17" fmla="*/ 744 h 948"/>
                <a:gd name="T18" fmla="*/ 612 w 2616"/>
                <a:gd name="T19" fmla="*/ 228 h 948"/>
                <a:gd name="T20" fmla="*/ 1218 w 2616"/>
                <a:gd name="T21" fmla="*/ 390 h 948"/>
                <a:gd name="T22" fmla="*/ 1398 w 2616"/>
                <a:gd name="T23" fmla="*/ 390 h 948"/>
                <a:gd name="T24" fmla="*/ 1398 w 2616"/>
                <a:gd name="T25" fmla="*/ 744 h 948"/>
                <a:gd name="T26" fmla="*/ 1218 w 2616"/>
                <a:gd name="T27" fmla="*/ 744 h 948"/>
                <a:gd name="T28" fmla="*/ 1218 w 2616"/>
                <a:gd name="T29" fmla="*/ 390 h 948"/>
                <a:gd name="T30" fmla="*/ 1830 w 2616"/>
                <a:gd name="T31" fmla="*/ 672 h 948"/>
                <a:gd name="T32" fmla="*/ 2004 w 2616"/>
                <a:gd name="T33" fmla="*/ 672 h 948"/>
                <a:gd name="T34" fmla="*/ 2004 w 2616"/>
                <a:gd name="T35" fmla="*/ 744 h 948"/>
                <a:gd name="T36" fmla="*/ 1830 w 2616"/>
                <a:gd name="T37" fmla="*/ 744 h 948"/>
                <a:gd name="T38" fmla="*/ 1830 w 2616"/>
                <a:gd name="T39" fmla="*/ 672 h 948"/>
                <a:gd name="T40" fmla="*/ 2442 w 2616"/>
                <a:gd name="T41" fmla="*/ 0 h 948"/>
                <a:gd name="T42" fmla="*/ 2616 w 2616"/>
                <a:gd name="T43" fmla="*/ 0 h 948"/>
                <a:gd name="T44" fmla="*/ 2616 w 2616"/>
                <a:gd name="T45" fmla="*/ 744 h 948"/>
                <a:gd name="T46" fmla="*/ 2442 w 2616"/>
                <a:gd name="T47" fmla="*/ 744 h 948"/>
                <a:gd name="T48" fmla="*/ 2442 w 2616"/>
                <a:gd name="T49" fmla="*/ 0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16" h="948">
                  <a:moveTo>
                    <a:pt x="0" y="744"/>
                  </a:moveTo>
                  <a:lnTo>
                    <a:pt x="174" y="744"/>
                  </a:lnTo>
                  <a:lnTo>
                    <a:pt x="174" y="948"/>
                  </a:lnTo>
                  <a:lnTo>
                    <a:pt x="0" y="948"/>
                  </a:lnTo>
                  <a:lnTo>
                    <a:pt x="0" y="744"/>
                  </a:lnTo>
                  <a:close/>
                  <a:moveTo>
                    <a:pt x="612" y="228"/>
                  </a:moveTo>
                  <a:lnTo>
                    <a:pt x="786" y="228"/>
                  </a:lnTo>
                  <a:lnTo>
                    <a:pt x="786" y="744"/>
                  </a:lnTo>
                  <a:lnTo>
                    <a:pt x="612" y="744"/>
                  </a:lnTo>
                  <a:lnTo>
                    <a:pt x="612" y="228"/>
                  </a:lnTo>
                  <a:close/>
                  <a:moveTo>
                    <a:pt x="1218" y="390"/>
                  </a:moveTo>
                  <a:lnTo>
                    <a:pt x="1398" y="390"/>
                  </a:lnTo>
                  <a:lnTo>
                    <a:pt x="1398" y="744"/>
                  </a:lnTo>
                  <a:lnTo>
                    <a:pt x="1218" y="744"/>
                  </a:lnTo>
                  <a:lnTo>
                    <a:pt x="1218" y="390"/>
                  </a:lnTo>
                  <a:close/>
                  <a:moveTo>
                    <a:pt x="1830" y="672"/>
                  </a:moveTo>
                  <a:lnTo>
                    <a:pt x="2004" y="672"/>
                  </a:lnTo>
                  <a:lnTo>
                    <a:pt x="2004" y="744"/>
                  </a:lnTo>
                  <a:lnTo>
                    <a:pt x="1830" y="744"/>
                  </a:lnTo>
                  <a:lnTo>
                    <a:pt x="1830" y="672"/>
                  </a:lnTo>
                  <a:close/>
                  <a:moveTo>
                    <a:pt x="2442" y="0"/>
                  </a:moveTo>
                  <a:lnTo>
                    <a:pt x="2616" y="0"/>
                  </a:lnTo>
                  <a:lnTo>
                    <a:pt x="2616" y="744"/>
                  </a:lnTo>
                  <a:lnTo>
                    <a:pt x="2442" y="744"/>
                  </a:lnTo>
                  <a:lnTo>
                    <a:pt x="2442" y="0"/>
                  </a:lnTo>
                  <a:close/>
                </a:path>
              </a:pathLst>
            </a:custGeom>
            <a:solidFill>
              <a:srgbClr val="99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1788" y="2472"/>
              <a:ext cx="2616" cy="462"/>
            </a:xfrm>
            <a:custGeom>
              <a:avLst/>
              <a:gdLst>
                <a:gd name="T0" fmla="*/ 0 w 2616"/>
                <a:gd name="T1" fmla="*/ 312 h 462"/>
                <a:gd name="T2" fmla="*/ 174 w 2616"/>
                <a:gd name="T3" fmla="*/ 312 h 462"/>
                <a:gd name="T4" fmla="*/ 174 w 2616"/>
                <a:gd name="T5" fmla="*/ 390 h 462"/>
                <a:gd name="T6" fmla="*/ 0 w 2616"/>
                <a:gd name="T7" fmla="*/ 390 h 462"/>
                <a:gd name="T8" fmla="*/ 0 w 2616"/>
                <a:gd name="T9" fmla="*/ 312 h 462"/>
                <a:gd name="T10" fmla="*/ 612 w 2616"/>
                <a:gd name="T11" fmla="*/ 312 h 462"/>
                <a:gd name="T12" fmla="*/ 786 w 2616"/>
                <a:gd name="T13" fmla="*/ 312 h 462"/>
                <a:gd name="T14" fmla="*/ 786 w 2616"/>
                <a:gd name="T15" fmla="*/ 462 h 462"/>
                <a:gd name="T16" fmla="*/ 612 w 2616"/>
                <a:gd name="T17" fmla="*/ 462 h 462"/>
                <a:gd name="T18" fmla="*/ 612 w 2616"/>
                <a:gd name="T19" fmla="*/ 312 h 462"/>
                <a:gd name="T20" fmla="*/ 1224 w 2616"/>
                <a:gd name="T21" fmla="*/ 0 h 462"/>
                <a:gd name="T22" fmla="*/ 1398 w 2616"/>
                <a:gd name="T23" fmla="*/ 0 h 462"/>
                <a:gd name="T24" fmla="*/ 1398 w 2616"/>
                <a:gd name="T25" fmla="*/ 312 h 462"/>
                <a:gd name="T26" fmla="*/ 1224 w 2616"/>
                <a:gd name="T27" fmla="*/ 312 h 462"/>
                <a:gd name="T28" fmla="*/ 1224 w 2616"/>
                <a:gd name="T29" fmla="*/ 0 h 462"/>
                <a:gd name="T30" fmla="*/ 1830 w 2616"/>
                <a:gd name="T31" fmla="*/ 312 h 462"/>
                <a:gd name="T32" fmla="*/ 2004 w 2616"/>
                <a:gd name="T33" fmla="*/ 312 h 462"/>
                <a:gd name="T34" fmla="*/ 2004 w 2616"/>
                <a:gd name="T35" fmla="*/ 390 h 462"/>
                <a:gd name="T36" fmla="*/ 1830 w 2616"/>
                <a:gd name="T37" fmla="*/ 390 h 462"/>
                <a:gd name="T38" fmla="*/ 1830 w 2616"/>
                <a:gd name="T39" fmla="*/ 312 h 462"/>
                <a:gd name="T40" fmla="*/ 2442 w 2616"/>
                <a:gd name="T41" fmla="*/ 300 h 462"/>
                <a:gd name="T42" fmla="*/ 2616 w 2616"/>
                <a:gd name="T43" fmla="*/ 300 h 462"/>
                <a:gd name="T44" fmla="*/ 2616 w 2616"/>
                <a:gd name="T45" fmla="*/ 312 h 462"/>
                <a:gd name="T46" fmla="*/ 2442 w 2616"/>
                <a:gd name="T47" fmla="*/ 312 h 462"/>
                <a:gd name="T48" fmla="*/ 2442 w 2616"/>
                <a:gd name="T49" fmla="*/ 30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16" h="462">
                  <a:moveTo>
                    <a:pt x="0" y="312"/>
                  </a:moveTo>
                  <a:lnTo>
                    <a:pt x="174" y="312"/>
                  </a:lnTo>
                  <a:lnTo>
                    <a:pt x="174" y="390"/>
                  </a:lnTo>
                  <a:lnTo>
                    <a:pt x="0" y="390"/>
                  </a:lnTo>
                  <a:lnTo>
                    <a:pt x="0" y="312"/>
                  </a:lnTo>
                  <a:close/>
                  <a:moveTo>
                    <a:pt x="612" y="312"/>
                  </a:moveTo>
                  <a:lnTo>
                    <a:pt x="786" y="312"/>
                  </a:lnTo>
                  <a:lnTo>
                    <a:pt x="786" y="462"/>
                  </a:lnTo>
                  <a:lnTo>
                    <a:pt x="612" y="462"/>
                  </a:lnTo>
                  <a:lnTo>
                    <a:pt x="612" y="312"/>
                  </a:lnTo>
                  <a:close/>
                  <a:moveTo>
                    <a:pt x="1224" y="0"/>
                  </a:moveTo>
                  <a:lnTo>
                    <a:pt x="1398" y="0"/>
                  </a:lnTo>
                  <a:lnTo>
                    <a:pt x="1398" y="312"/>
                  </a:lnTo>
                  <a:lnTo>
                    <a:pt x="1224" y="312"/>
                  </a:lnTo>
                  <a:lnTo>
                    <a:pt x="1224" y="0"/>
                  </a:lnTo>
                  <a:close/>
                  <a:moveTo>
                    <a:pt x="1830" y="312"/>
                  </a:moveTo>
                  <a:lnTo>
                    <a:pt x="2004" y="312"/>
                  </a:lnTo>
                  <a:lnTo>
                    <a:pt x="2004" y="390"/>
                  </a:lnTo>
                  <a:lnTo>
                    <a:pt x="1830" y="390"/>
                  </a:lnTo>
                  <a:lnTo>
                    <a:pt x="1830" y="312"/>
                  </a:lnTo>
                  <a:close/>
                  <a:moveTo>
                    <a:pt x="2442" y="300"/>
                  </a:moveTo>
                  <a:lnTo>
                    <a:pt x="2616" y="300"/>
                  </a:lnTo>
                  <a:lnTo>
                    <a:pt x="2616" y="312"/>
                  </a:lnTo>
                  <a:lnTo>
                    <a:pt x="2442" y="312"/>
                  </a:lnTo>
                  <a:lnTo>
                    <a:pt x="2442" y="300"/>
                  </a:lnTo>
                  <a:close/>
                </a:path>
              </a:pathLst>
            </a:custGeom>
            <a:solidFill>
              <a:srgbClr val="006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1482" y="1977"/>
              <a:ext cx="6" cy="1212"/>
            </a:xfrm>
            <a:prstGeom prst="rect">
              <a:avLst/>
            </a:prstGeom>
            <a:solidFill>
              <a:srgbClr val="DDDDDD"/>
            </a:solidFill>
            <a:ln w="6" cap="flat">
              <a:solidFill>
                <a:srgbClr val="DDDDD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9"/>
            <p:cNvSpPr>
              <a:spLocks noEditPoints="1"/>
            </p:cNvSpPr>
            <p:nvPr/>
          </p:nvSpPr>
          <p:spPr bwMode="auto">
            <a:xfrm>
              <a:off x="1455" y="1974"/>
              <a:ext cx="30" cy="1218"/>
            </a:xfrm>
            <a:custGeom>
              <a:avLst/>
              <a:gdLst>
                <a:gd name="T0" fmla="*/ 0 w 30"/>
                <a:gd name="T1" fmla="*/ 1212 h 1218"/>
                <a:gd name="T2" fmla="*/ 30 w 30"/>
                <a:gd name="T3" fmla="*/ 1212 h 1218"/>
                <a:gd name="T4" fmla="*/ 30 w 30"/>
                <a:gd name="T5" fmla="*/ 1218 h 1218"/>
                <a:gd name="T6" fmla="*/ 0 w 30"/>
                <a:gd name="T7" fmla="*/ 1218 h 1218"/>
                <a:gd name="T8" fmla="*/ 0 w 30"/>
                <a:gd name="T9" fmla="*/ 1212 h 1218"/>
                <a:gd name="T10" fmla="*/ 0 w 30"/>
                <a:gd name="T11" fmla="*/ 1008 h 1218"/>
                <a:gd name="T12" fmla="*/ 30 w 30"/>
                <a:gd name="T13" fmla="*/ 1008 h 1218"/>
                <a:gd name="T14" fmla="*/ 30 w 30"/>
                <a:gd name="T15" fmla="*/ 1014 h 1218"/>
                <a:gd name="T16" fmla="*/ 0 w 30"/>
                <a:gd name="T17" fmla="*/ 1014 h 1218"/>
                <a:gd name="T18" fmla="*/ 0 w 30"/>
                <a:gd name="T19" fmla="*/ 1008 h 1218"/>
                <a:gd name="T20" fmla="*/ 0 w 30"/>
                <a:gd name="T21" fmla="*/ 810 h 1218"/>
                <a:gd name="T22" fmla="*/ 30 w 30"/>
                <a:gd name="T23" fmla="*/ 810 h 1218"/>
                <a:gd name="T24" fmla="*/ 30 w 30"/>
                <a:gd name="T25" fmla="*/ 816 h 1218"/>
                <a:gd name="T26" fmla="*/ 0 w 30"/>
                <a:gd name="T27" fmla="*/ 816 h 1218"/>
                <a:gd name="T28" fmla="*/ 0 w 30"/>
                <a:gd name="T29" fmla="*/ 810 h 1218"/>
                <a:gd name="T30" fmla="*/ 0 w 30"/>
                <a:gd name="T31" fmla="*/ 606 h 1218"/>
                <a:gd name="T32" fmla="*/ 30 w 30"/>
                <a:gd name="T33" fmla="*/ 606 h 1218"/>
                <a:gd name="T34" fmla="*/ 30 w 30"/>
                <a:gd name="T35" fmla="*/ 612 h 1218"/>
                <a:gd name="T36" fmla="*/ 0 w 30"/>
                <a:gd name="T37" fmla="*/ 612 h 1218"/>
                <a:gd name="T38" fmla="*/ 0 w 30"/>
                <a:gd name="T39" fmla="*/ 606 h 1218"/>
                <a:gd name="T40" fmla="*/ 0 w 30"/>
                <a:gd name="T41" fmla="*/ 402 h 1218"/>
                <a:gd name="T42" fmla="*/ 30 w 30"/>
                <a:gd name="T43" fmla="*/ 402 h 1218"/>
                <a:gd name="T44" fmla="*/ 30 w 30"/>
                <a:gd name="T45" fmla="*/ 408 h 1218"/>
                <a:gd name="T46" fmla="*/ 0 w 30"/>
                <a:gd name="T47" fmla="*/ 408 h 1218"/>
                <a:gd name="T48" fmla="*/ 0 w 30"/>
                <a:gd name="T49" fmla="*/ 402 h 1218"/>
                <a:gd name="T50" fmla="*/ 0 w 30"/>
                <a:gd name="T51" fmla="*/ 198 h 1218"/>
                <a:gd name="T52" fmla="*/ 30 w 30"/>
                <a:gd name="T53" fmla="*/ 198 h 1218"/>
                <a:gd name="T54" fmla="*/ 30 w 30"/>
                <a:gd name="T55" fmla="*/ 204 h 1218"/>
                <a:gd name="T56" fmla="*/ 0 w 30"/>
                <a:gd name="T57" fmla="*/ 204 h 1218"/>
                <a:gd name="T58" fmla="*/ 0 w 30"/>
                <a:gd name="T59" fmla="*/ 198 h 1218"/>
                <a:gd name="T60" fmla="*/ 0 w 30"/>
                <a:gd name="T61" fmla="*/ 0 h 1218"/>
                <a:gd name="T62" fmla="*/ 30 w 30"/>
                <a:gd name="T63" fmla="*/ 0 h 1218"/>
                <a:gd name="T64" fmla="*/ 30 w 30"/>
                <a:gd name="T65" fmla="*/ 6 h 1218"/>
                <a:gd name="T66" fmla="*/ 0 w 30"/>
                <a:gd name="T67" fmla="*/ 6 h 1218"/>
                <a:gd name="T68" fmla="*/ 0 w 30"/>
                <a:gd name="T69" fmla="*/ 0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218">
                  <a:moveTo>
                    <a:pt x="0" y="1212"/>
                  </a:moveTo>
                  <a:lnTo>
                    <a:pt x="30" y="1212"/>
                  </a:lnTo>
                  <a:lnTo>
                    <a:pt x="30" y="1218"/>
                  </a:lnTo>
                  <a:lnTo>
                    <a:pt x="0" y="1218"/>
                  </a:lnTo>
                  <a:lnTo>
                    <a:pt x="0" y="1212"/>
                  </a:lnTo>
                  <a:close/>
                  <a:moveTo>
                    <a:pt x="0" y="1008"/>
                  </a:moveTo>
                  <a:lnTo>
                    <a:pt x="30" y="1008"/>
                  </a:lnTo>
                  <a:lnTo>
                    <a:pt x="30" y="1014"/>
                  </a:lnTo>
                  <a:lnTo>
                    <a:pt x="0" y="1014"/>
                  </a:lnTo>
                  <a:lnTo>
                    <a:pt x="0" y="1008"/>
                  </a:lnTo>
                  <a:close/>
                  <a:moveTo>
                    <a:pt x="0" y="810"/>
                  </a:moveTo>
                  <a:lnTo>
                    <a:pt x="30" y="810"/>
                  </a:lnTo>
                  <a:lnTo>
                    <a:pt x="30" y="816"/>
                  </a:lnTo>
                  <a:lnTo>
                    <a:pt x="0" y="816"/>
                  </a:lnTo>
                  <a:lnTo>
                    <a:pt x="0" y="810"/>
                  </a:lnTo>
                  <a:close/>
                  <a:moveTo>
                    <a:pt x="0" y="606"/>
                  </a:moveTo>
                  <a:lnTo>
                    <a:pt x="30" y="606"/>
                  </a:lnTo>
                  <a:lnTo>
                    <a:pt x="30" y="612"/>
                  </a:lnTo>
                  <a:lnTo>
                    <a:pt x="0" y="612"/>
                  </a:lnTo>
                  <a:lnTo>
                    <a:pt x="0" y="606"/>
                  </a:lnTo>
                  <a:close/>
                  <a:moveTo>
                    <a:pt x="0" y="402"/>
                  </a:moveTo>
                  <a:lnTo>
                    <a:pt x="30" y="402"/>
                  </a:lnTo>
                  <a:lnTo>
                    <a:pt x="30" y="408"/>
                  </a:lnTo>
                  <a:lnTo>
                    <a:pt x="0" y="408"/>
                  </a:lnTo>
                  <a:lnTo>
                    <a:pt x="0" y="402"/>
                  </a:lnTo>
                  <a:close/>
                  <a:moveTo>
                    <a:pt x="0" y="198"/>
                  </a:moveTo>
                  <a:lnTo>
                    <a:pt x="30" y="198"/>
                  </a:lnTo>
                  <a:lnTo>
                    <a:pt x="30" y="204"/>
                  </a:lnTo>
                  <a:lnTo>
                    <a:pt x="0" y="204"/>
                  </a:lnTo>
                  <a:lnTo>
                    <a:pt x="0" y="198"/>
                  </a:lnTo>
                  <a:close/>
                  <a:moveTo>
                    <a:pt x="0" y="0"/>
                  </a:moveTo>
                  <a:lnTo>
                    <a:pt x="30" y="0"/>
                  </a:lnTo>
                  <a:lnTo>
                    <a:pt x="3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6" cap="flat">
              <a:solidFill>
                <a:srgbClr val="DDDDD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1485" y="2784"/>
              <a:ext cx="3048" cy="6"/>
            </a:xfrm>
            <a:prstGeom prst="rect">
              <a:avLst/>
            </a:prstGeom>
            <a:solidFill>
              <a:srgbClr val="DDDDDD"/>
            </a:solidFill>
            <a:ln w="6" cap="flat">
              <a:solidFill>
                <a:srgbClr val="DDDDD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1"/>
            <p:cNvSpPr>
              <a:spLocks noEditPoints="1"/>
            </p:cNvSpPr>
            <p:nvPr/>
          </p:nvSpPr>
          <p:spPr bwMode="auto">
            <a:xfrm>
              <a:off x="1482" y="2787"/>
              <a:ext cx="3054" cy="24"/>
            </a:xfrm>
            <a:custGeom>
              <a:avLst/>
              <a:gdLst>
                <a:gd name="T0" fmla="*/ 6 w 3054"/>
                <a:gd name="T1" fmla="*/ 0 h 24"/>
                <a:gd name="T2" fmla="*/ 6 w 3054"/>
                <a:gd name="T3" fmla="*/ 24 h 24"/>
                <a:gd name="T4" fmla="*/ 0 w 3054"/>
                <a:gd name="T5" fmla="*/ 24 h 24"/>
                <a:gd name="T6" fmla="*/ 0 w 3054"/>
                <a:gd name="T7" fmla="*/ 0 h 24"/>
                <a:gd name="T8" fmla="*/ 6 w 3054"/>
                <a:gd name="T9" fmla="*/ 0 h 24"/>
                <a:gd name="T10" fmla="*/ 612 w 3054"/>
                <a:gd name="T11" fmla="*/ 0 h 24"/>
                <a:gd name="T12" fmla="*/ 612 w 3054"/>
                <a:gd name="T13" fmla="*/ 24 h 24"/>
                <a:gd name="T14" fmla="*/ 606 w 3054"/>
                <a:gd name="T15" fmla="*/ 24 h 24"/>
                <a:gd name="T16" fmla="*/ 606 w 3054"/>
                <a:gd name="T17" fmla="*/ 0 h 24"/>
                <a:gd name="T18" fmla="*/ 612 w 3054"/>
                <a:gd name="T19" fmla="*/ 0 h 24"/>
                <a:gd name="T20" fmla="*/ 1224 w 3054"/>
                <a:gd name="T21" fmla="*/ 0 h 24"/>
                <a:gd name="T22" fmla="*/ 1224 w 3054"/>
                <a:gd name="T23" fmla="*/ 24 h 24"/>
                <a:gd name="T24" fmla="*/ 1218 w 3054"/>
                <a:gd name="T25" fmla="*/ 24 h 24"/>
                <a:gd name="T26" fmla="*/ 1218 w 3054"/>
                <a:gd name="T27" fmla="*/ 0 h 24"/>
                <a:gd name="T28" fmla="*/ 1224 w 3054"/>
                <a:gd name="T29" fmla="*/ 0 h 24"/>
                <a:gd name="T30" fmla="*/ 1836 w 3054"/>
                <a:gd name="T31" fmla="*/ 0 h 24"/>
                <a:gd name="T32" fmla="*/ 1836 w 3054"/>
                <a:gd name="T33" fmla="*/ 24 h 24"/>
                <a:gd name="T34" fmla="*/ 1830 w 3054"/>
                <a:gd name="T35" fmla="*/ 24 h 24"/>
                <a:gd name="T36" fmla="*/ 1830 w 3054"/>
                <a:gd name="T37" fmla="*/ 0 h 24"/>
                <a:gd name="T38" fmla="*/ 1836 w 3054"/>
                <a:gd name="T39" fmla="*/ 0 h 24"/>
                <a:gd name="T40" fmla="*/ 2448 w 3054"/>
                <a:gd name="T41" fmla="*/ 0 h 24"/>
                <a:gd name="T42" fmla="*/ 2448 w 3054"/>
                <a:gd name="T43" fmla="*/ 24 h 24"/>
                <a:gd name="T44" fmla="*/ 2442 w 3054"/>
                <a:gd name="T45" fmla="*/ 24 h 24"/>
                <a:gd name="T46" fmla="*/ 2442 w 3054"/>
                <a:gd name="T47" fmla="*/ 0 h 24"/>
                <a:gd name="T48" fmla="*/ 2448 w 3054"/>
                <a:gd name="T49" fmla="*/ 0 h 24"/>
                <a:gd name="T50" fmla="*/ 3054 w 3054"/>
                <a:gd name="T51" fmla="*/ 0 h 24"/>
                <a:gd name="T52" fmla="*/ 3054 w 3054"/>
                <a:gd name="T53" fmla="*/ 24 h 24"/>
                <a:gd name="T54" fmla="*/ 3048 w 3054"/>
                <a:gd name="T55" fmla="*/ 24 h 24"/>
                <a:gd name="T56" fmla="*/ 3048 w 3054"/>
                <a:gd name="T57" fmla="*/ 0 h 24"/>
                <a:gd name="T58" fmla="*/ 3054 w 3054"/>
                <a:gd name="T5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54" h="24">
                  <a:moveTo>
                    <a:pt x="6" y="0"/>
                  </a:move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6" y="0"/>
                  </a:lnTo>
                  <a:close/>
                  <a:moveTo>
                    <a:pt x="612" y="0"/>
                  </a:moveTo>
                  <a:lnTo>
                    <a:pt x="612" y="24"/>
                  </a:lnTo>
                  <a:lnTo>
                    <a:pt x="606" y="24"/>
                  </a:lnTo>
                  <a:lnTo>
                    <a:pt x="606" y="0"/>
                  </a:lnTo>
                  <a:lnTo>
                    <a:pt x="612" y="0"/>
                  </a:lnTo>
                  <a:close/>
                  <a:moveTo>
                    <a:pt x="1224" y="0"/>
                  </a:moveTo>
                  <a:lnTo>
                    <a:pt x="1224" y="24"/>
                  </a:lnTo>
                  <a:lnTo>
                    <a:pt x="1218" y="24"/>
                  </a:lnTo>
                  <a:lnTo>
                    <a:pt x="1218" y="0"/>
                  </a:lnTo>
                  <a:lnTo>
                    <a:pt x="1224" y="0"/>
                  </a:lnTo>
                  <a:close/>
                  <a:moveTo>
                    <a:pt x="1836" y="0"/>
                  </a:moveTo>
                  <a:lnTo>
                    <a:pt x="1836" y="24"/>
                  </a:lnTo>
                  <a:lnTo>
                    <a:pt x="1830" y="24"/>
                  </a:lnTo>
                  <a:lnTo>
                    <a:pt x="1830" y="0"/>
                  </a:lnTo>
                  <a:lnTo>
                    <a:pt x="1836" y="0"/>
                  </a:lnTo>
                  <a:close/>
                  <a:moveTo>
                    <a:pt x="2448" y="0"/>
                  </a:moveTo>
                  <a:lnTo>
                    <a:pt x="2448" y="24"/>
                  </a:lnTo>
                  <a:lnTo>
                    <a:pt x="2442" y="24"/>
                  </a:lnTo>
                  <a:lnTo>
                    <a:pt x="2442" y="0"/>
                  </a:lnTo>
                  <a:lnTo>
                    <a:pt x="2448" y="0"/>
                  </a:lnTo>
                  <a:close/>
                  <a:moveTo>
                    <a:pt x="3054" y="0"/>
                  </a:moveTo>
                  <a:lnTo>
                    <a:pt x="3054" y="24"/>
                  </a:lnTo>
                  <a:lnTo>
                    <a:pt x="3048" y="24"/>
                  </a:lnTo>
                  <a:lnTo>
                    <a:pt x="3048" y="0"/>
                  </a:lnTo>
                  <a:lnTo>
                    <a:pt x="3054" y="0"/>
                  </a:lnTo>
                  <a:close/>
                </a:path>
              </a:pathLst>
            </a:custGeom>
            <a:solidFill>
              <a:srgbClr val="DDDDDD"/>
            </a:solidFill>
            <a:ln w="6" cap="flat">
              <a:solidFill>
                <a:srgbClr val="DDDDDD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1578" y="3012"/>
              <a:ext cx="246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1603" y="3027"/>
              <a:ext cx="6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627" y="3027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5.0%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2178" y="2118"/>
              <a:ext cx="264" cy="1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208" y="2135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12.8%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2814" y="2286"/>
              <a:ext cx="216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837" y="2301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8.7%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3420" y="2562"/>
              <a:ext cx="222" cy="1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3447" y="2578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4008" y="1896"/>
              <a:ext cx="270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4040" y="1909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18.4%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1778" y="2899"/>
              <a:ext cx="6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1802" y="2899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388" y="2971"/>
              <a:ext cx="6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412" y="2971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3.6%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011" y="2340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7.8%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3610" y="2901"/>
              <a:ext cx="6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634" y="2901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1.9%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232" y="2639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0.4%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1168" y="3142"/>
              <a:ext cx="27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-10.0%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1213" y="2939"/>
              <a:ext cx="22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-5.0%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1239" y="2737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0.0%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1239" y="2534"/>
              <a:ext cx="204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5.0%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1195" y="2332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10.0%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1195" y="2129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15.0%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1195" y="1926"/>
              <a:ext cx="24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20.0%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1613" y="3106"/>
              <a:ext cx="372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Drug Mix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292" y="3097"/>
              <a:ext cx="39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Utilization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2859" y="2841"/>
              <a:ext cx="336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Inflation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3420" y="3008"/>
              <a:ext cx="432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Plan Share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4143" y="2841"/>
              <a:ext cx="21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smtClean="0">
                  <a:ln>
                    <a:noFill/>
                  </a:ln>
                  <a:solidFill>
                    <a:srgbClr val="4B5457"/>
                  </a:solidFill>
                  <a:effectLst/>
                  <a:latin typeface="Century Gothic" pitchFamily="34" charset="0"/>
                  <a:cs typeface="Arial" pitchFamily="34" charset="0"/>
                </a:rPr>
                <a:t>Total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1839" y="3327"/>
              <a:ext cx="2346" cy="1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4"/>
            <p:cNvSpPr>
              <a:spLocks noEditPoints="1"/>
            </p:cNvSpPr>
            <p:nvPr/>
          </p:nvSpPr>
          <p:spPr bwMode="auto">
            <a:xfrm>
              <a:off x="1836" y="3324"/>
              <a:ext cx="2352" cy="150"/>
            </a:xfrm>
            <a:custGeom>
              <a:avLst/>
              <a:gdLst>
                <a:gd name="T0" fmla="*/ 0 w 6272"/>
                <a:gd name="T1" fmla="*/ 8 h 400"/>
                <a:gd name="T2" fmla="*/ 8 w 6272"/>
                <a:gd name="T3" fmla="*/ 0 h 400"/>
                <a:gd name="T4" fmla="*/ 6264 w 6272"/>
                <a:gd name="T5" fmla="*/ 0 h 400"/>
                <a:gd name="T6" fmla="*/ 6272 w 6272"/>
                <a:gd name="T7" fmla="*/ 8 h 400"/>
                <a:gd name="T8" fmla="*/ 6272 w 6272"/>
                <a:gd name="T9" fmla="*/ 392 h 400"/>
                <a:gd name="T10" fmla="*/ 6264 w 6272"/>
                <a:gd name="T11" fmla="*/ 400 h 400"/>
                <a:gd name="T12" fmla="*/ 8 w 6272"/>
                <a:gd name="T13" fmla="*/ 400 h 400"/>
                <a:gd name="T14" fmla="*/ 0 w 6272"/>
                <a:gd name="T15" fmla="*/ 392 h 400"/>
                <a:gd name="T16" fmla="*/ 0 w 6272"/>
                <a:gd name="T17" fmla="*/ 8 h 400"/>
                <a:gd name="T18" fmla="*/ 16 w 6272"/>
                <a:gd name="T19" fmla="*/ 392 h 400"/>
                <a:gd name="T20" fmla="*/ 8 w 6272"/>
                <a:gd name="T21" fmla="*/ 384 h 400"/>
                <a:gd name="T22" fmla="*/ 6264 w 6272"/>
                <a:gd name="T23" fmla="*/ 384 h 400"/>
                <a:gd name="T24" fmla="*/ 6256 w 6272"/>
                <a:gd name="T25" fmla="*/ 392 h 400"/>
                <a:gd name="T26" fmla="*/ 6256 w 6272"/>
                <a:gd name="T27" fmla="*/ 8 h 400"/>
                <a:gd name="T28" fmla="*/ 6264 w 6272"/>
                <a:gd name="T29" fmla="*/ 16 h 400"/>
                <a:gd name="T30" fmla="*/ 8 w 6272"/>
                <a:gd name="T31" fmla="*/ 16 h 400"/>
                <a:gd name="T32" fmla="*/ 16 w 6272"/>
                <a:gd name="T33" fmla="*/ 8 h 400"/>
                <a:gd name="T34" fmla="*/ 16 w 6272"/>
                <a:gd name="T35" fmla="*/ 39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72" h="40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6264" y="0"/>
                  </a:lnTo>
                  <a:cubicBezTo>
                    <a:pt x="6269" y="0"/>
                    <a:pt x="6272" y="4"/>
                    <a:pt x="6272" y="8"/>
                  </a:cubicBezTo>
                  <a:lnTo>
                    <a:pt x="6272" y="392"/>
                  </a:lnTo>
                  <a:cubicBezTo>
                    <a:pt x="6272" y="397"/>
                    <a:pt x="6269" y="400"/>
                    <a:pt x="6264" y="400"/>
                  </a:cubicBezTo>
                  <a:lnTo>
                    <a:pt x="8" y="400"/>
                  </a:lnTo>
                  <a:cubicBezTo>
                    <a:pt x="4" y="400"/>
                    <a:pt x="0" y="397"/>
                    <a:pt x="0" y="392"/>
                  </a:cubicBezTo>
                  <a:lnTo>
                    <a:pt x="0" y="8"/>
                  </a:lnTo>
                  <a:close/>
                  <a:moveTo>
                    <a:pt x="16" y="392"/>
                  </a:moveTo>
                  <a:lnTo>
                    <a:pt x="8" y="384"/>
                  </a:lnTo>
                  <a:lnTo>
                    <a:pt x="6264" y="384"/>
                  </a:lnTo>
                  <a:lnTo>
                    <a:pt x="6256" y="392"/>
                  </a:lnTo>
                  <a:lnTo>
                    <a:pt x="6256" y="8"/>
                  </a:lnTo>
                  <a:lnTo>
                    <a:pt x="626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39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2178" y="3384"/>
              <a:ext cx="36" cy="36"/>
            </a:xfrm>
            <a:prstGeom prst="rect">
              <a:avLst/>
            </a:prstGeom>
            <a:solidFill>
              <a:srgbClr val="99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2230" y="3359"/>
              <a:ext cx="888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Local 1500 Welfare Fund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3360" y="3384"/>
              <a:ext cx="36" cy="36"/>
            </a:xfrm>
            <a:prstGeom prst="rect">
              <a:avLst/>
            </a:prstGeom>
            <a:solidFill>
              <a:srgbClr val="006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8"/>
            <p:cNvSpPr>
              <a:spLocks noChangeArrowheads="1"/>
            </p:cNvSpPr>
            <p:nvPr/>
          </p:nvSpPr>
          <p:spPr bwMode="auto">
            <a:xfrm>
              <a:off x="3412" y="3359"/>
              <a:ext cx="54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entury Gothic" pitchFamily="34" charset="0"/>
                  <a:cs typeface="Arial" pitchFamily="34" charset="0"/>
                </a:rPr>
                <a:t>Service Trades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400">
                <a:solidFill>
                  <a:srgbClr val="A3AC00"/>
                </a:solidFill>
                <a:latin typeface="Century Gothic" pitchFamily="34" charset="0"/>
                <a:ea typeface="ＭＳ Ｐゴシック" pitchFamily="-65" charset="-128"/>
              </a:rPr>
              <a:t>trend impact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9163"/>
            <a:ext cx="65532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7582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595313"/>
            <a:ext cx="836295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214813"/>
            <a:ext cx="9144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Key Observations: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smtClean="0"/>
              <a:t>The </a:t>
            </a:r>
            <a:r>
              <a:rPr lang="en-US" sz="1000" dirty="0"/>
              <a:t>top therapeutic categories by plan paid represent 44.0% of the overall claims and 61.5% of the total plan spend.   The trend for the top categories increase by 18.3% which is slightly lower than the overall trend of 18.4%.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Antihyperlidemics</a:t>
            </a:r>
            <a:r>
              <a:rPr lang="en-US" sz="1000" dirty="0"/>
              <a:t>, the top therapeutic category, represent 12.2% of the total plan spend.   The trend increased by 14.8% which was primarily driven by increases in both the average prescription cost (i.e. 1.6%) and the utilization rate (i.e. 11.1%).   Lipitor, Crestor, </a:t>
            </a:r>
            <a:r>
              <a:rPr lang="en-US" sz="1000" dirty="0" err="1"/>
              <a:t>Lovaza</a:t>
            </a:r>
            <a:r>
              <a:rPr lang="en-US" sz="1000" dirty="0"/>
              <a:t> and </a:t>
            </a:r>
            <a:r>
              <a:rPr lang="en-US" sz="1000" dirty="0" err="1"/>
              <a:t>Tricor</a:t>
            </a:r>
            <a:r>
              <a:rPr lang="en-US" sz="1000" dirty="0"/>
              <a:t> trends increased by 7.7%, 32.7%, 24.7% and 14.3%, respectively.   Additionally, the utilization for Crestor (i.e. 16.1%), </a:t>
            </a:r>
            <a:r>
              <a:rPr lang="en-US" sz="1000" dirty="0" err="1"/>
              <a:t>Lovaza</a:t>
            </a:r>
            <a:r>
              <a:rPr lang="en-US" sz="1000" dirty="0"/>
              <a:t> (i.e. 24.7%) and </a:t>
            </a:r>
            <a:r>
              <a:rPr lang="en-US" sz="1000" dirty="0" err="1"/>
              <a:t>Tricor</a:t>
            </a:r>
            <a:r>
              <a:rPr lang="en-US" sz="1000" dirty="0"/>
              <a:t> (i.e. 12.8%) increased.   Lipitor is currently available as a generic product.  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/>
              <a:t>Antidiabetic agents, ranked number two, accounted for 8.7 % of the total plan spend.   The trend for the category increased by 24.1% as a result of increases in both the average prescription costs (i.e. 4.1%) and utilization (i.e. 17.3%).  The oral antidiabetic products, Actos and Januvia, trends increased by 2.6% and 21.2%, respectively. 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Antiasthmatic</a:t>
            </a:r>
            <a:r>
              <a:rPr lang="en-US" sz="1000" dirty="0"/>
              <a:t> and </a:t>
            </a:r>
            <a:r>
              <a:rPr lang="en-US" sz="1000" dirty="0" err="1"/>
              <a:t>Broncholdilator</a:t>
            </a:r>
            <a:r>
              <a:rPr lang="en-US" sz="1000" dirty="0"/>
              <a:t> agents represent 7.8% of the plan spend.   The trend for the category increased by 20.0% which is primarily due to an increase in the trends for </a:t>
            </a:r>
            <a:r>
              <a:rPr lang="en-US" sz="1000" dirty="0" err="1"/>
              <a:t>Advair</a:t>
            </a:r>
            <a:r>
              <a:rPr lang="en-US" sz="1000" dirty="0"/>
              <a:t> </a:t>
            </a:r>
            <a:r>
              <a:rPr lang="en-US" sz="1000" dirty="0" err="1"/>
              <a:t>Diskus</a:t>
            </a:r>
            <a:r>
              <a:rPr lang="en-US" sz="1000" dirty="0"/>
              <a:t> (i.e. 12.6%), </a:t>
            </a:r>
            <a:r>
              <a:rPr lang="en-US" sz="1000" dirty="0" err="1"/>
              <a:t>Singulair</a:t>
            </a:r>
            <a:r>
              <a:rPr lang="en-US" sz="1000" dirty="0"/>
              <a:t> (i.e. 36.5%) and Spiriva (i.e.10.70%).  </a:t>
            </a:r>
            <a:r>
              <a:rPr lang="en-US" sz="1000" dirty="0" err="1"/>
              <a:t>Singulair</a:t>
            </a:r>
            <a:r>
              <a:rPr lang="en-US" sz="1000" dirty="0"/>
              <a:t> is projected to be available as a generic product in May 2012.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/>
              <a:t>Analgesic – Anti-Inflammatory Agents represent 3.4% of the plan spend.  The trend for the category increased by 86.1% as the result of increases in the average plan paid (i.e. 27.9%) and the utilization (i.e. 43.1%).   Enbrel, a self-injected specialty agent, trend increased by 48.8%.  Contributing to the trend increase for Enbrel was the increase in utilization (i.e. 19.6%).</a:t>
            </a:r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684213"/>
            <a:ext cx="8115300" cy="558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2900" y="6400800"/>
            <a:ext cx="7016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top drugs by plan paid represents 9.6% of the overall claims and 32.1% of the total plan spend.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684213"/>
            <a:ext cx="8435975" cy="377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8900" y="4456113"/>
            <a:ext cx="9055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Key Observations: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/>
              <a:t>The top specialty drugs by plan paid represent 0.6% of the overall claims and 11.6% of the total plan paid.  The trend for the top specialty agents increased by 210.3% and the overall trend for specialty increased by 133.8%.   The utilization of the top specialty agents increased by 64.9%. 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/>
              <a:t>Humira and Enbrel indicated for rheumatoid arthritis, psoriasis, and ankylosing spondylitis, represent 13.9% of the total plan paid for specialty.   The utilization for both Enbrel and Humira increased by 19.6% and 80.0%, respectively.  Humira is also indicated for the treatment of </a:t>
            </a:r>
            <a:r>
              <a:rPr lang="en-US" sz="1000" dirty="0" err="1"/>
              <a:t>Crohn’s</a:t>
            </a:r>
            <a:r>
              <a:rPr lang="en-US" sz="1000" dirty="0"/>
              <a:t> Disease.   </a:t>
            </a:r>
            <a:r>
              <a:rPr lang="en-US" sz="1000" dirty="0" err="1"/>
              <a:t>Ilaris</a:t>
            </a:r>
            <a:r>
              <a:rPr lang="en-US" sz="1000" dirty="0"/>
              <a:t>, indicated for the treatment of </a:t>
            </a:r>
            <a:r>
              <a:rPr lang="en-US" sz="1000" dirty="0" err="1"/>
              <a:t>Cryopyrin</a:t>
            </a:r>
            <a:r>
              <a:rPr lang="en-US" sz="1000" dirty="0"/>
              <a:t>- Associated Periodic Syndromes (CAPS), a rare genetic disease, represents 5.3% of the total plan paid for specialty.   In total the three agents represent 19.2% of the total plan paid for specialty. 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Revlimid</a:t>
            </a:r>
            <a:r>
              <a:rPr lang="en-US" sz="1000" dirty="0"/>
              <a:t>, indicated for the treatment of multiple myeloma (MM) and transfusion-dependent anemia due to low- or intermediate-1-risk </a:t>
            </a:r>
            <a:r>
              <a:rPr lang="en-US" sz="1000" dirty="0" err="1"/>
              <a:t>myelodysplastic</a:t>
            </a:r>
            <a:r>
              <a:rPr lang="en-US" sz="1000" dirty="0"/>
              <a:t> syndromes (MDS) associated with a deletion 5q abnormality with or without additional cytogenetic abnormalities, represents 7.0% of the total plan spend for specialty.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Copaxone</a:t>
            </a:r>
            <a:r>
              <a:rPr lang="en-US" sz="1000" dirty="0"/>
              <a:t>, indicated for the management of multiple sclerosis (MS), represents 6.7% of the total spend for specialty products.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Atripla</a:t>
            </a:r>
            <a:r>
              <a:rPr lang="en-US" sz="1000" dirty="0"/>
              <a:t> and </a:t>
            </a:r>
            <a:r>
              <a:rPr lang="en-US" sz="1000" dirty="0" err="1"/>
              <a:t>Truvada</a:t>
            </a:r>
            <a:r>
              <a:rPr lang="en-US" sz="1000" dirty="0"/>
              <a:t>, indicated for the treatment of HIV/AIDS, represent 9.5% of the total spend for specialty products.  </a:t>
            </a:r>
            <a:r>
              <a:rPr lang="en-US" sz="1000" dirty="0" err="1"/>
              <a:t>Incivek</a:t>
            </a:r>
            <a:r>
              <a:rPr lang="en-US" sz="1000" dirty="0"/>
              <a:t>, an oral agent indicated for the treatment of Hepatitis C, represents 5.4% of the total spend for specialty.  The Antiviral category represents 14.9% of the total spend for specialty.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Nutropin</a:t>
            </a:r>
            <a:r>
              <a:rPr lang="en-US" sz="1000" dirty="0"/>
              <a:t>, a growth hormone product, represents 5.4% of the total specialty spend.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000" dirty="0" err="1"/>
              <a:t>Votrient</a:t>
            </a:r>
            <a:r>
              <a:rPr lang="en-US" sz="1000" dirty="0"/>
              <a:t>, indicated for the treatment of advanced renal cell carcinoma, represents 3.5% of the total spend for specialty. </a:t>
            </a:r>
          </a:p>
          <a:p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284288"/>
            <a:ext cx="9001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63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sz="1800">
                <a:solidFill>
                  <a:srgbClr val="E1E0E1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684213"/>
            <a:ext cx="7810500" cy="585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299070" y="3913568"/>
            <a:ext cx="7239000" cy="533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program optimization</a:t>
            </a:r>
            <a:endParaRPr lang="en-US" dirty="0"/>
          </a:p>
        </p:txBody>
      </p:sp>
      <p:sp>
        <p:nvSpPr>
          <p:cNvPr id="31747" name="Subtitle 9"/>
          <p:cNvSpPr>
            <a:spLocks noGrp="1"/>
          </p:cNvSpPr>
          <p:nvPr>
            <p:ph type="subTitle" idx="1"/>
          </p:nvPr>
        </p:nvSpPr>
        <p:spPr bwMode="auto">
          <a:xfrm>
            <a:off x="6621463" y="495300"/>
            <a:ext cx="2505075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Lucida Grande" charset="0"/>
              <a:buChar char="▸"/>
            </a:pPr>
            <a:endParaRPr lang="en-US" smtClean="0">
              <a:latin typeface="Century Gothic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 txBox="1">
            <a:spLocks/>
          </p:cNvSpPr>
          <p:nvPr/>
        </p:nvSpPr>
        <p:spPr bwMode="auto">
          <a:xfrm>
            <a:off x="842963" y="1638300"/>
            <a:ext cx="7700962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BFB569"/>
              </a:buClr>
              <a:buFont typeface="Wingdings" pitchFamily="2" charset="2"/>
              <a:buNone/>
            </a:pPr>
            <a:endParaRPr lang="en-US" sz="180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0" y="200025"/>
            <a:ext cx="88392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2000" dirty="0">
                <a:solidFill>
                  <a:srgbClr val="00A0DF"/>
                </a:solidFill>
                <a:latin typeface="Century Gothic" pitchFamily="34" charset="0"/>
              </a:rPr>
              <a:t>Clinical management outcomes - utilization management savings report</a:t>
            </a:r>
          </a:p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1400" dirty="0">
                <a:latin typeface="Century Gothic" pitchFamily="34" charset="0"/>
              </a:rPr>
              <a:t>                  </a:t>
            </a:r>
            <a:endParaRPr lang="en-US" sz="2000" dirty="0">
              <a:latin typeface="Century Gothic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890091"/>
              </p:ext>
            </p:extLst>
          </p:nvPr>
        </p:nvGraphicFramePr>
        <p:xfrm>
          <a:off x="317500" y="1063828"/>
          <a:ext cx="8458200" cy="5268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Worksheet" r:id="rId5" imgW="6877014" imgH="5400561" progId="Excel.Sheet.12">
                  <p:embed/>
                </p:oleObj>
              </mc:Choice>
              <mc:Fallback>
                <p:oleObj name="Worksheet" r:id="rId5" imgW="6877014" imgH="54005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7500" y="1063828"/>
                        <a:ext cx="8458200" cy="5268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 txBox="1">
            <a:spLocks noChangeArrowheads="1"/>
          </p:cNvSpPr>
          <p:nvPr/>
        </p:nvSpPr>
        <p:spPr bwMode="auto">
          <a:xfrm>
            <a:off x="0" y="8636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sz="1600" dirty="0">
              <a:solidFill>
                <a:srgbClr val="00A0DF"/>
              </a:solidFill>
              <a:latin typeface="Century Gothic" pitchFamily="34" charset="0"/>
            </a:endParaRPr>
          </a:p>
        </p:txBody>
      </p:sp>
      <p:sp>
        <p:nvSpPr>
          <p:cNvPr id="94211" name="Rectangle 3"/>
          <p:cNvSpPr txBox="1">
            <a:spLocks/>
          </p:cNvSpPr>
          <p:nvPr/>
        </p:nvSpPr>
        <p:spPr bwMode="auto">
          <a:xfrm>
            <a:off x="842963" y="1638300"/>
            <a:ext cx="7700962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BFB569"/>
              </a:buClr>
              <a:buFont typeface="Wingdings" pitchFamily="2" charset="2"/>
              <a:buNone/>
            </a:pPr>
            <a:endParaRPr lang="en-US" sz="1800">
              <a:latin typeface="Calibri" pitchFamily="34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457325" y="9525"/>
            <a:ext cx="7686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 dirty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program </a:t>
            </a:r>
            <a:r>
              <a:rPr lang="en-US" sz="1800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optimization                                                                               Cost Model for Additional Quantity limits</a:t>
            </a:r>
            <a:endParaRPr lang="en-US" sz="1800" dirty="0">
              <a:solidFill>
                <a:srgbClr val="A6A6A6"/>
              </a:solidFill>
              <a:latin typeface="Century Gothic" pitchFamily="34" charset="0"/>
              <a:ea typeface="ＭＳ Ｐゴシック" pitchFamily="-65" charset="-128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876286"/>
              </p:ext>
            </p:extLst>
          </p:nvPr>
        </p:nvGraphicFramePr>
        <p:xfrm>
          <a:off x="292894" y="863600"/>
          <a:ext cx="8801100" cy="5389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Worksheet" r:id="rId5" imgW="9239266" imgH="5743647" progId="Excel.Sheet.12">
                  <p:embed/>
                </p:oleObj>
              </mc:Choice>
              <mc:Fallback>
                <p:oleObj name="Worksheet" r:id="rId5" imgW="9239266" imgH="574364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2894" y="863600"/>
                        <a:ext cx="8801100" cy="5389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 txBox="1">
            <a:spLocks noChangeArrowheads="1"/>
          </p:cNvSpPr>
          <p:nvPr/>
        </p:nvSpPr>
        <p:spPr bwMode="auto">
          <a:xfrm>
            <a:off x="0" y="8636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sz="1600" dirty="0">
              <a:solidFill>
                <a:srgbClr val="00A0DF"/>
              </a:solidFill>
              <a:latin typeface="Century Gothic" pitchFamily="34" charset="0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1736725" y="60325"/>
            <a:ext cx="7407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 dirty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program </a:t>
            </a:r>
            <a:r>
              <a:rPr lang="en-US" sz="1800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optimization                                                                                  Cost Modeling for Additional Prior Authorizations</a:t>
            </a:r>
            <a:endParaRPr lang="en-US" sz="1800" dirty="0">
              <a:solidFill>
                <a:srgbClr val="A6A6A6"/>
              </a:solidFill>
              <a:latin typeface="Century Gothic" pitchFamily="34" charset="0"/>
              <a:ea typeface="ＭＳ Ｐゴシック" pitchFamily="-65" charset="-128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067858"/>
              </p:ext>
            </p:extLst>
          </p:nvPr>
        </p:nvGraphicFramePr>
        <p:xfrm>
          <a:off x="165100" y="706656"/>
          <a:ext cx="8851900" cy="5516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Worksheet" r:id="rId4" imgW="9277328" imgH="5362500" progId="Excel.Sheet.12">
                  <p:embed/>
                </p:oleObj>
              </mc:Choice>
              <mc:Fallback>
                <p:oleObj name="Worksheet" r:id="rId4" imgW="9277328" imgH="53625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100" y="706656"/>
                        <a:ext cx="8851900" cy="5516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817721"/>
              </p:ext>
            </p:extLst>
          </p:nvPr>
        </p:nvGraphicFramePr>
        <p:xfrm>
          <a:off x="292100" y="654566"/>
          <a:ext cx="8737600" cy="5428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Worksheet" r:id="rId4" imgW="9972696" imgH="6115075" progId="Excel.Sheet.12">
                  <p:embed/>
                </p:oleObj>
              </mc:Choice>
              <mc:Fallback>
                <p:oleObj name="Worksheet" r:id="rId4" imgW="9972696" imgH="61150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2100" y="654566"/>
                        <a:ext cx="8737600" cy="5428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340100" y="8235"/>
            <a:ext cx="580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>
              <a:spcAft>
                <a:spcPts val="200"/>
              </a:spcAft>
            </a:pPr>
            <a:r>
              <a:rPr lang="en-US" dirty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program optimization                                                                                  Cost Modeling for Additional </a:t>
            </a:r>
            <a:r>
              <a:rPr lang="en-US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Step Edits</a:t>
            </a:r>
            <a:endParaRPr lang="en-US" dirty="0">
              <a:solidFill>
                <a:srgbClr val="A6A6A6"/>
              </a:solidFill>
              <a:latin typeface="Century Gothic" pitchFamily="34" charset="0"/>
              <a:ea typeface="ＭＳ Ｐゴシック" pitchFamily="-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0711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9070" y="3913568"/>
            <a:ext cx="7239000" cy="533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50179" name="Subtitle 3"/>
          <p:cNvSpPr>
            <a:spLocks noGrp="1"/>
          </p:cNvSpPr>
          <p:nvPr>
            <p:ph type="subTitle" idx="1"/>
          </p:nvPr>
        </p:nvSpPr>
        <p:spPr bwMode="auto">
          <a:xfrm>
            <a:off x="6621463" y="495300"/>
            <a:ext cx="2505075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Lucida Grande" charset="0"/>
              <a:buChar char="▸"/>
            </a:pPr>
            <a:endParaRPr lang="en-US" smtClean="0">
              <a:latin typeface="Century Gothic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9070" y="3913568"/>
            <a:ext cx="7239000" cy="533400"/>
          </a:xfrm>
        </p:spPr>
        <p:txBody>
          <a:bodyPr/>
          <a:lstStyle/>
          <a:p>
            <a:pPr>
              <a:defRPr/>
            </a:pPr>
            <a:r>
              <a:rPr lang="en-US" smtClean="0"/>
              <a:t>appendix</a:t>
            </a:r>
            <a:endParaRPr lang="en-US" dirty="0"/>
          </a:p>
        </p:txBody>
      </p:sp>
      <p:sp>
        <p:nvSpPr>
          <p:cNvPr id="53251" name="Subtitle 3"/>
          <p:cNvSpPr>
            <a:spLocks noGrp="1"/>
          </p:cNvSpPr>
          <p:nvPr>
            <p:ph type="subTitle" idx="1"/>
          </p:nvPr>
        </p:nvSpPr>
        <p:spPr bwMode="auto">
          <a:xfrm>
            <a:off x="6621463" y="495300"/>
            <a:ext cx="2505075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Lucida Grande" charset="0"/>
              <a:buChar char="▸"/>
            </a:pPr>
            <a:endParaRPr lang="en-US" smtClean="0">
              <a:latin typeface="Century Gothic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 txBox="1">
            <a:spLocks noChangeArrowheads="1"/>
          </p:cNvSpPr>
          <p:nvPr/>
        </p:nvSpPr>
        <p:spPr bwMode="auto">
          <a:xfrm>
            <a:off x="0" y="8636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sz="1600" dirty="0">
              <a:solidFill>
                <a:srgbClr val="00A0DF"/>
              </a:solidFill>
              <a:latin typeface="Century Gothic" pitchFamily="34" charset="0"/>
            </a:endParaRPr>
          </a:p>
        </p:txBody>
      </p:sp>
      <p:sp>
        <p:nvSpPr>
          <p:cNvPr id="94211" name="Rectangle 3"/>
          <p:cNvSpPr txBox="1">
            <a:spLocks/>
          </p:cNvSpPr>
          <p:nvPr/>
        </p:nvSpPr>
        <p:spPr bwMode="auto">
          <a:xfrm>
            <a:off x="482600" y="1638300"/>
            <a:ext cx="8061325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>
              <a:spcBef>
                <a:spcPct val="20000"/>
              </a:spcBef>
              <a:buClr>
                <a:srgbClr val="BFB569"/>
              </a:buClr>
              <a:buFont typeface="Arial" pitchFamily="34" charset="0"/>
              <a:buChar char="•"/>
            </a:pPr>
            <a:endParaRPr lang="en-US" sz="1800">
              <a:latin typeface="Calibri" pitchFamily="34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61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 dirty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400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Trends</a:t>
            </a:r>
            <a:endParaRPr lang="en-US" sz="1400" dirty="0">
              <a:solidFill>
                <a:srgbClr val="A6A6A6"/>
              </a:solidFill>
              <a:latin typeface="Century Gothic" pitchFamily="34" charset="0"/>
              <a:ea typeface="ＭＳ Ｐゴシック" pitchFamily="-65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192" y="1221899"/>
            <a:ext cx="84574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From 2009 to 2010 total U.S. drug expenditures increased by 2.7%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Total drug spend increased from $299.2 billion to $307.5 billion</a:t>
            </a:r>
          </a:p>
          <a:p>
            <a:pPr marL="742950" lvl="1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 smtClean="0">
              <a:latin typeface="Century Gothic" pitchFamily="34" charset="0"/>
            </a:endParaRP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The Food and Drug Administration (FDA) approved 35  innovative drugs for FY October 1, 2010 through September 30, 2011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Seven  drugs (20.0%) were for cancer treatment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10 agents (28.6%) were for rare (orphan) diseases which there were either no treatments or few treatments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Other agents of note: </a:t>
            </a: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Two new oral treatments for Hepatitis C</a:t>
            </a:r>
          </a:p>
          <a:p>
            <a:pPr marL="1657350" lvl="3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entury Gothic" pitchFamily="34" charset="0"/>
              </a:rPr>
              <a:t>Victrelis</a:t>
            </a:r>
            <a:endParaRPr lang="en-US" sz="1600" dirty="0" smtClean="0">
              <a:latin typeface="Century Gothic" pitchFamily="34" charset="0"/>
            </a:endParaRPr>
          </a:p>
          <a:p>
            <a:pPr marL="1657350" lvl="3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entury Gothic" pitchFamily="34" charset="0"/>
              </a:rPr>
              <a:t>Incivek</a:t>
            </a:r>
            <a:endParaRPr lang="en-US" sz="1600" dirty="0" smtClean="0">
              <a:latin typeface="Century Gothic" pitchFamily="34" charset="0"/>
            </a:endParaRP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Cardiovascular and stroke prevention</a:t>
            </a:r>
          </a:p>
          <a:p>
            <a:pPr marL="1657350" lvl="3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entury Gothic" pitchFamily="34" charset="0"/>
              </a:rPr>
              <a:t>Pradexa</a:t>
            </a:r>
            <a:r>
              <a:rPr lang="en-US" sz="1600" dirty="0" smtClean="0">
                <a:latin typeface="Century Gothic" pitchFamily="34" charset="0"/>
              </a:rPr>
              <a:t> </a:t>
            </a:r>
          </a:p>
          <a:p>
            <a:pPr marL="1657350" lvl="3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err="1" smtClean="0">
                <a:latin typeface="Century Gothic" pitchFamily="34" charset="0"/>
              </a:rPr>
              <a:t>Bilinta</a:t>
            </a:r>
            <a:endParaRPr lang="en-US" sz="1600" dirty="0" smtClean="0">
              <a:latin typeface="Century Gothic" pitchFamily="34" charset="0"/>
            </a:endParaRPr>
          </a:p>
          <a:p>
            <a:pPr marL="742950" lvl="1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>
              <a:latin typeface="Century Gothic" pitchFamily="34" charset="0"/>
            </a:endParaRP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GDR was affected by the first time generic approvals of the following drugs:</a:t>
            </a: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Cardiovascular agents: Lipitor and </a:t>
            </a:r>
            <a:r>
              <a:rPr lang="en-US" sz="1600" dirty="0" err="1" smtClean="0">
                <a:latin typeface="Century Gothic" pitchFamily="34" charset="0"/>
              </a:rPr>
              <a:t>Caduet</a:t>
            </a:r>
            <a:r>
              <a:rPr lang="en-US" sz="1600" dirty="0" smtClean="0">
                <a:latin typeface="Century Gothic" pitchFamily="34" charset="0"/>
              </a:rPr>
              <a:t> </a:t>
            </a: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CNS: </a:t>
            </a:r>
            <a:r>
              <a:rPr lang="en-US" sz="1600" dirty="0" err="1" smtClean="0">
                <a:latin typeface="Century Gothic" pitchFamily="34" charset="0"/>
              </a:rPr>
              <a:t>Zyprexa</a:t>
            </a:r>
            <a:r>
              <a:rPr lang="en-US" sz="1600" dirty="0" smtClean="0">
                <a:latin typeface="Century Gothic" pitchFamily="34" charset="0"/>
              </a:rPr>
              <a:t>, Ritalin LA, </a:t>
            </a:r>
            <a:r>
              <a:rPr lang="en-US" sz="1600" dirty="0" err="1" smtClean="0">
                <a:latin typeface="Century Gothic" pitchFamily="34" charset="0"/>
              </a:rPr>
              <a:t>Concerta</a:t>
            </a:r>
            <a:r>
              <a:rPr lang="en-US" sz="1600" dirty="0" smtClean="0">
                <a:latin typeface="Century Gothic" pitchFamily="34" charset="0"/>
              </a:rPr>
              <a:t>, and </a:t>
            </a:r>
            <a:r>
              <a:rPr lang="en-US" sz="1600" dirty="0" err="1" smtClean="0">
                <a:latin typeface="Century Gothic" pitchFamily="34" charset="0"/>
              </a:rPr>
              <a:t>Lunesta</a:t>
            </a:r>
            <a:endParaRPr lang="en-US" sz="1600" dirty="0" smtClean="0">
              <a:latin typeface="Century Gothic" pitchFamily="34" charset="0"/>
            </a:endParaRP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Allergy: </a:t>
            </a:r>
            <a:r>
              <a:rPr lang="en-US" sz="1600" dirty="0" err="1" smtClean="0">
                <a:latin typeface="Century Gothic" pitchFamily="34" charset="0"/>
              </a:rPr>
              <a:t>Nasocort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en-US" sz="1600" dirty="0" err="1" smtClean="0">
                <a:latin typeface="Century Gothic" pitchFamily="34" charset="0"/>
              </a:rPr>
              <a:t>AQ</a:t>
            </a:r>
            <a:endParaRPr lang="en-US" sz="1600" dirty="0" smtClean="0">
              <a:latin typeface="Century Gothic" pitchFamily="34" charset="0"/>
            </a:endParaRPr>
          </a:p>
          <a:p>
            <a:pPr marL="1657350" lvl="3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i="1" dirty="0" smtClean="0">
                <a:latin typeface="Century Gothic" pitchFamily="34" charset="0"/>
              </a:rPr>
              <a:t>This is a partial list</a:t>
            </a:r>
            <a:r>
              <a:rPr lang="en-US" sz="1400" dirty="0"/>
              <a:t>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1900" y="545157"/>
            <a:ext cx="496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Century Gothic" pitchFamily="34" charset="0"/>
              </a:rPr>
              <a:t>2011 Market Highlights</a:t>
            </a:r>
            <a:endParaRPr lang="en-US" sz="2400" dirty="0">
              <a:solidFill>
                <a:srgbClr val="00B0F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42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 txBox="1">
            <a:spLocks noChangeArrowheads="1"/>
          </p:cNvSpPr>
          <p:nvPr/>
        </p:nvSpPr>
        <p:spPr bwMode="auto">
          <a:xfrm>
            <a:off x="0" y="8636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endParaRPr lang="en-US" sz="1600" dirty="0">
              <a:solidFill>
                <a:srgbClr val="00A0DF"/>
              </a:solidFill>
              <a:latin typeface="Century Gothic" pitchFamily="34" charset="0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61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 dirty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p</a:t>
            </a:r>
            <a:r>
              <a:rPr lang="en-US" sz="1800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lan performance review</a:t>
            </a:r>
          </a:p>
          <a:p>
            <a:pPr algn="r" eaLnBrk="1" hangingPunct="1">
              <a:spcAft>
                <a:spcPts val="200"/>
              </a:spcAft>
            </a:pPr>
            <a:r>
              <a:rPr lang="en-US" sz="1400" dirty="0" smtClean="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2012 Trends</a:t>
            </a:r>
            <a:endParaRPr lang="en-US" sz="1400" dirty="0">
              <a:solidFill>
                <a:srgbClr val="A6A6A6"/>
              </a:solidFill>
              <a:latin typeface="Century Gothic" pitchFamily="34" charset="0"/>
              <a:ea typeface="ＭＳ Ｐゴシック" pitchFamily="-65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699" y="1126332"/>
            <a:ext cx="795813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It is estimated that there will be a 3 to 5% increase in total drug expenditures across all settings.  In part driven by: 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New drugs approvals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Increased specialty drug utilization 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Disease trends: </a:t>
            </a: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Oncology drugs will likely become the second or third driving trend by 2015</a:t>
            </a:r>
          </a:p>
          <a:p>
            <a:pPr marL="1200150" lvl="2" indent="-285750">
              <a:buClr>
                <a:schemeClr val="bg2"/>
              </a:buClr>
              <a:buFont typeface="Courier New" pitchFamily="49" charset="0"/>
              <a:buChar char="o"/>
            </a:pPr>
            <a:r>
              <a:rPr lang="en-US" sz="1600" dirty="0" smtClean="0">
                <a:latin typeface="Century Gothic" pitchFamily="34" charset="0"/>
              </a:rPr>
              <a:t>The epidemic of obesity and unhealthy life choices resulting in an increase in  the prevalence of  chronic diseases such as, diabetes and cardiovascular disease</a:t>
            </a:r>
          </a:p>
          <a:p>
            <a:pPr marL="1200150" lvl="2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 smtClean="0">
              <a:latin typeface="Century Gothic" pitchFamily="34" charset="0"/>
            </a:endParaRP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Generic Drug Approvals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It is likely by the end of 2013 the GDR for high-cost categories such as statins, PPI, </a:t>
            </a:r>
            <a:r>
              <a:rPr lang="en-US" sz="1600" dirty="0" err="1" smtClean="0">
                <a:latin typeface="Century Gothic" pitchFamily="34" charset="0"/>
              </a:rPr>
              <a:t>triptans</a:t>
            </a:r>
            <a:r>
              <a:rPr lang="en-US" sz="1600" dirty="0" smtClean="0">
                <a:latin typeface="Century Gothic" pitchFamily="34" charset="0"/>
              </a:rPr>
              <a:t> and allergy medications, could reach 80 to 90%</a:t>
            </a:r>
          </a:p>
          <a:p>
            <a:pPr marL="742950" lvl="1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 smtClean="0">
              <a:latin typeface="Century Gothic" pitchFamily="34" charset="0"/>
            </a:endParaRP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err="1" smtClean="0">
                <a:solidFill>
                  <a:srgbClr val="00B0F0"/>
                </a:solidFill>
                <a:latin typeface="Century Gothic" pitchFamily="34" charset="0"/>
              </a:rPr>
              <a:t>Biosimilar</a:t>
            </a: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 Drugs authorization</a:t>
            </a:r>
          </a:p>
          <a:p>
            <a:pPr marL="742950" lvl="1" indent="-285750">
              <a:buClr>
                <a:schemeClr val="bg2"/>
              </a:buClr>
              <a:buFont typeface="Wingdings" pitchFamily="2" charset="2"/>
              <a:buChar char="ü"/>
            </a:pPr>
            <a:r>
              <a:rPr lang="en-US" sz="1600" dirty="0" smtClean="0">
                <a:latin typeface="Century Gothic" pitchFamily="34" charset="0"/>
              </a:rPr>
              <a:t>Part of the Affordable Health Care Act</a:t>
            </a:r>
          </a:p>
          <a:p>
            <a:pPr marL="742950" lvl="1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 smtClean="0">
              <a:latin typeface="Century Gothic" pitchFamily="34" charset="0"/>
            </a:endParaRP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Over-the-Counter Conversions</a:t>
            </a: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endParaRPr lang="en-US" sz="1600" dirty="0" smtClean="0">
              <a:latin typeface="Century Gothic" pitchFamily="34" charset="0"/>
            </a:endParaRPr>
          </a:p>
          <a:p>
            <a:pPr marL="285750" indent="-285750">
              <a:buClr>
                <a:schemeClr val="bg2"/>
              </a:buClr>
              <a:buFont typeface="Arial" pitchFamily="34" charset="0"/>
              <a:buChar char="•"/>
            </a:pPr>
            <a:r>
              <a:rPr lang="en-US" sz="1600" dirty="0" smtClean="0">
                <a:solidFill>
                  <a:srgbClr val="00B0F0"/>
                </a:solidFill>
                <a:latin typeface="Century Gothic" pitchFamily="34" charset="0"/>
              </a:rPr>
              <a:t>Drug Shortages</a:t>
            </a:r>
          </a:p>
          <a:p>
            <a:pPr lvl="1"/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028700" y="524639"/>
            <a:ext cx="53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Century Gothic" pitchFamily="34" charset="0"/>
              </a:rPr>
              <a:t>2012 Potential Market Trends </a:t>
            </a:r>
            <a:endParaRPr lang="en-US" sz="2400" dirty="0">
              <a:solidFill>
                <a:srgbClr val="00B0F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15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812800"/>
            <a:ext cx="7454900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228600"/>
            <a:ext cx="786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2012 Generic Drug Launches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46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57200"/>
            <a:ext cx="8585201" cy="55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365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578" name="Group 1418"/>
          <p:cNvGraphicFramePr>
            <a:graphicFrameLocks noGrp="1"/>
          </p:cNvGraphicFramePr>
          <p:nvPr/>
        </p:nvGraphicFramePr>
        <p:xfrm>
          <a:off x="244475" y="1422400"/>
          <a:ext cx="8543925" cy="4068757"/>
        </p:xfrm>
        <a:graphic>
          <a:graphicData uri="http://schemas.openxmlformats.org/drawingml/2006/table">
            <a:tbl>
              <a:tblPr/>
              <a:tblGrid>
                <a:gridCol w="949325"/>
                <a:gridCol w="1730375"/>
                <a:gridCol w="5864225"/>
              </a:tblGrid>
              <a:tr h="29695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Drug group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Drug group name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Description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05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Fluoroquinolones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for treating infections such as respiratory tract and urinary tract infections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12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Antivirals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for treating viral infections such as influenza, hepatitis C, and HIV 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21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Antineoplastics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used in treatment of cancer 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24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Estrogens*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Oral, topical and miscellaneous formulations used for estrogen replacement 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25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Contraceptives*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oral, vaginal and other formulations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27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Antidiabetics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oral and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injectable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 agents to treat diabetes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30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Endocrine and metabolic agents - misc.*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osteoporosis agents, fertility agents, growth hormones and other miscellaneous endocrine and metabolic agents   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34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Calcium channel blockers*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used for treatment of hypertension and other cardiovascular disorders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64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36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Antihypertensives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used for treatment of hypertension excluding beta blockers, calcium channel blockers and diuretics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39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Antihyperlipidemics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Cholesterol lowering agents including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statins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 and other miscellaneous agents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40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Cardiovascular agents - misc.*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for treatment of pulmonary hypertension, erectile dysfunction and miscellaneous combination and other cardiovascular products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41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Antihistamines*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non-sedating antihistamines and other antihistamines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42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Nasal agents - systemic and topical*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decongestants and nasal sprays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532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44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Antiasthmatic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 and bronchodilator agents*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Agents for treatment of asthma and COPD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8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49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Ulcer drugs*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Includes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ppis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 (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e.G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., </a:t>
                      </a:r>
                      <a:r>
                        <a:rPr kumimoji="0" 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Nexium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/>
                          <a:ea typeface="Arial" pitchFamily="-109" charset="0"/>
                          <a:cs typeface="Century Gothic"/>
                        </a:rPr>
                        <a:t>) and other miscellaneous agents for prevention or treatment of ulcers</a:t>
                      </a:r>
                      <a:endParaRPr kumimoji="0" 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/>
                        <a:ea typeface="Arial" pitchFamily="-109" charset="0"/>
                        <a:cs typeface="Century Gothic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6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9464" name="Rectangle 3"/>
          <p:cNvSpPr txBox="1">
            <a:spLocks noChangeArrowheads="1"/>
          </p:cNvSpPr>
          <p:nvPr/>
        </p:nvSpPr>
        <p:spPr bwMode="auto">
          <a:xfrm>
            <a:off x="25400" y="8890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1600">
                <a:solidFill>
                  <a:srgbClr val="00A0DF"/>
                </a:solidFill>
                <a:latin typeface="Century Gothic" pitchFamily="34" charset="0"/>
              </a:rPr>
              <a:t>therapeutic classification descriptions</a:t>
            </a: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appendix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605" name="Group 397"/>
          <p:cNvGraphicFramePr>
            <a:graphicFrameLocks noGrp="1"/>
          </p:cNvGraphicFramePr>
          <p:nvPr/>
        </p:nvGraphicFramePr>
        <p:xfrm>
          <a:off x="260350" y="1382713"/>
          <a:ext cx="8426450" cy="4374833"/>
        </p:xfrm>
        <a:graphic>
          <a:graphicData uri="http://schemas.openxmlformats.org/drawingml/2006/table">
            <a:tbl>
              <a:tblPr/>
              <a:tblGrid>
                <a:gridCol w="628650"/>
                <a:gridCol w="2216150"/>
                <a:gridCol w="5581650"/>
              </a:tblGrid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Drug Group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Drug Group Name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Description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ANTIEMETICS*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Agents for prevention or treatment of nausea and vomiting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58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ANTIDEPRESSANTS*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SSRIs (e.g., Lexapro), SNRIs (e.g., Cymbalta and Effexor XR) and other miscellaneous antidepressants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59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ANTIPSYCHOTICS/ANTIMANIC AGENTS*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atypical antipsychotics (e.g., Abilify), older antipsychotics and antimanic agents (e.g., Lithium)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60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HYPNOTICS*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drugs for insomnia (e.g., Ambien) and miscellaneous hypnotics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65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ANALGESICS - OPIOID*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Narcotic pain medications (e.g., OxyContin and Tylenol with Codeine)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66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ANALGESICS - ANTI-INFLAMMATORY*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specialty (e.g., Enbrel, Humira) and non-specialty anti-inflammatory agents (e.g., NSAIDs and Celebrex)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67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MIGRAINE PRODUCTS*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Agents for prevention and treatment of migraines including triptans (e.g., Imitrex, Maxalt)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72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ANTICONVULSANTS*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agents for seizure disorders and nerve-related pain (e.g., gabapentin, Lyrica, topiramate)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MUSCULOSKELETAL THERAPY AGENTS*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products such as muscle relaxants (e.g., Skelaxin)  and viscosupplements (e.g., Orthovisc and Synvisc)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85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HEMATOLOGICAL AGENTS - MISC.*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products such as hemophilia Factors and platelet aggregation inhibitors (e.g., Plavix and Effient)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90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DERMATOLOGICALS*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Topical agents including acne products, anti-infectives, anti-psoriatics and corticosteroids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94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DIAGNOSTIC PRODUCTS*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Includes diabetes blood glucose meters and test strips and miscellaneous diagnostic products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99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ASSORTED CLASSES*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Miscellaneous non-specialty and specialty products including immunosuppressive agents (to prevent organ transplant rejection), immunomodulators and monoclonal antibodies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4B5457"/>
                        </a:solidFill>
                        <a:effectLst/>
                        <a:latin typeface="Century Gothic" pitchFamily="34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81" name="Rectangle 3"/>
          <p:cNvSpPr txBox="1">
            <a:spLocks noChangeArrowheads="1"/>
          </p:cNvSpPr>
          <p:nvPr/>
        </p:nvSpPr>
        <p:spPr bwMode="auto">
          <a:xfrm>
            <a:off x="38100" y="8255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1600">
                <a:solidFill>
                  <a:srgbClr val="00A0DF"/>
                </a:solidFill>
                <a:latin typeface="Century Gothic" pitchFamily="34" charset="0"/>
              </a:rPr>
              <a:t>therapeutic classification descriptions (continued)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appendix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468" name="Group 332"/>
          <p:cNvGraphicFramePr>
            <a:graphicFrameLocks noGrp="1"/>
          </p:cNvGraphicFramePr>
          <p:nvPr/>
        </p:nvGraphicFramePr>
        <p:xfrm>
          <a:off x="257175" y="1306513"/>
          <a:ext cx="8582025" cy="4267200"/>
        </p:xfrm>
        <a:graphic>
          <a:graphicData uri="http://schemas.openxmlformats.org/drawingml/2006/table">
            <a:tbl>
              <a:tblPr/>
              <a:tblGrid>
                <a:gridCol w="1485900"/>
                <a:gridCol w="3652838"/>
                <a:gridCol w="3443287"/>
              </a:tblGrid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Name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Definition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Calculation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A0D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Ave Eligible Members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Monthly average members who are inrolled in a plan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eligibility per year / total number of months(12)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utilizing member 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Percent of members who utilize at least one Rx per month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 Paid PMPM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 per Member Per Month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Paid/Average Eligibles / # of Months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Average Rx Cost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 Paid amount per Rx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Paid/Total # of Rxs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Rxs PMPM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Ave Rxs per Member per Month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# of Rxs/Average Eligibles/# of Months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Member Paid %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Member Paid amount in relation to the total drug cost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Member Paid/Total Drug Cost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Generic Dispensing Rate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Number of Generic Claims Dispensed in relation to overall claims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# of Generic Claims / # of Total Rxs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Mail Order Rate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Number of Rxs in relation to total number of Rxs dispensed at mail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# of mail Rxs / total # of Rxs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Average Days Supply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Average days filled per Rx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# of Days / Total # of Rxs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Specialty Plan Paid PMPM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 in Specialty per Member per Month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 / Average Eligibles / # of Months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% of Plan Spend Specialty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Total Plan Paid amount in Specialty in relation to Total Drug Cost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 paid / Total Drug Cost (Specialty)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Drug Mix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Proportion of Brand vs. Generic Rxs filled at retail and mail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Drug Mix = Plan Trend - (Utilization Trend + Price / Inflation Trend)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Utilization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% Change in total days supply per member per month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(Days Supply PMPM Period 2 - Days Supply PMPM Period 1) / Days Supply PMPM Period 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 Cost Share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% Change in total plan paid year over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((Plan Cost Period 2 / Total Drug Cost Period 2) - (Plan Cost Period 1 / Total Drug Cost Period 1) / (Plan Cost Period 1 / Total Drug Cost Period 1))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Price / Inflation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% Change in Total Drug Cost for the same drugs on a GPI14 level and a generic indicator year over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(Adj Total Drug Cost Period 2 - Adj Total Drug Cost Period 1) / Adj Total Drug Cost Period 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Plan Trend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% Change in Plan Paid per member per month year over year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B5457"/>
                          </a:solidFill>
                          <a:effectLst/>
                          <a:latin typeface="Century Gothic" pitchFamily="34" charset="0"/>
                          <a:cs typeface="Arial" charset="0"/>
                        </a:rPr>
                        <a:t>(Plan Paid PMPM Period 2 - Plan Paid PMPM Period 1) / Plan Paid PMPM Period 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517" name="Rectangle 3"/>
          <p:cNvSpPr txBox="1">
            <a:spLocks noChangeArrowheads="1"/>
          </p:cNvSpPr>
          <p:nvPr/>
        </p:nvSpPr>
        <p:spPr bwMode="auto">
          <a:xfrm>
            <a:off x="50800" y="736600"/>
            <a:ext cx="8605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1111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6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1600">
                <a:solidFill>
                  <a:srgbClr val="00A0DF"/>
                </a:solidFill>
                <a:latin typeface="Century Gothic" pitchFamily="34" charset="0"/>
              </a:rPr>
              <a:t>report calculations &amp; assumptions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457325" y="314325"/>
            <a:ext cx="7407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Aft>
                <a:spcPts val="200"/>
              </a:spcAft>
            </a:pPr>
            <a:r>
              <a:rPr lang="en-US" sz="1800">
                <a:solidFill>
                  <a:srgbClr val="A6A6A6"/>
                </a:solidFill>
                <a:latin typeface="Century Gothic" pitchFamily="34" charset="0"/>
                <a:ea typeface="ＭＳ Ｐゴシック" pitchFamily="-65" charset="-128"/>
              </a:rPr>
              <a:t>appendix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CREPORTVERSION" val="8.3"/>
  <p:tag name="COGNOS_OFFICE_CONNECTION_REPORTS" val="AAEAAAD/////AQAAAAAAAAAEAQAAABxTeXN0ZW0uQ29sbGVjdGlvbnMuSGFzaHRhYmxlBwAAAApMb2FkRmFjdG9yB1ZlcnNpb24IQ29tcGFyZXIQSGFzaENvZGVQcm92aWRlcghIYXNoU2l6ZQRLZXlzBlZhbHVlcwAAAwMABQULCBxTeXN0ZW0uQ29sbGVjdGlvbnMuSUNvbXBhcmVyJFN5c3RlbS5Db2xsZWN0aW9ucy5JSGFzaENvZGVQcm92aWRlcgjsUTg/AQAAAAoKCwAAAAkCAAAACQMAAAAQAgAAAAEAAAAGBAAAACQ2NzcxMzllOC1mMzhmLTQ1NmMtYmYyYy0zZWEyNDk1ODBjYzYQAwAAAAEAAAAJBQAAAAwGAAAAXENvZ25vc09mZmljZUNvbm5lY3Rpb24sIFZlcnNpb249OC40LjYwMjIuMCwgQ3VsdHVyZT1uZXV0cmFsLCBQdWJsaWNLZXlUb2tlbj1kNmU2ZDdkODA4YjdlNWI3BQUAAAAjQ29nbm9zLkNPQy5FbmdpbmUuUmVwb3J0RGF0YS5SZXBvcnQcAAAAF21fU3VwcG9ydFNvZnRQYWdlQnJlYWtzCG1fTGF5b3V0DW1fVmVyc2lvblR5cGUNbV9WZXJzaW9uTmFtZRBtX0N1cnJlbnRWZXJzaW9uCm1fQnVyc3RLZXkLbV9EU1ZlcnNpb24PbV9EYXRhU291cmNlVVJMD21fUGFnZUJyZWFrVHlwZQ9tX1N0YXJ0TG9jYXRpb24QbV9Cb3R0b21Mb2NhdGlvbgltX1Byb21wdHMNbV9SZXBvcnRfVHlwZQxtX1VuaXF1ZU5hbWUGbV9HVUlEBG1fSUQNbV9MYXN0VXBkYXRlZAZtX05hbWUHbV9QYWdlcxBtX1BvcnRhbFByb3ZpZGVyEm1fUG9ydGFsUHJvdmlkZXJJRBBtX1BvcnRhbFJlcG9ydElEDm1fUFBTZWFyY2hQYXRoEm1fUG9ydGFsUmVwb3J0TmFtZQZtX1R5cGUFbV9VUkwLbV9Qcm9wX05hbWUVbV9Qcm9wX1BvcnRhbFByb3ZpZGVyAAQEAQEBAAEEAQECBAEBAQABAwEBAQEBAQEBAQEnQ29nbm9zLkNPQy5EYXRhU291cmNlLlJlcG9ydERhdGEuTGF5b3V0BgAAAC5Db2dub3MuQ09DLkVuZ2luZS5SZXBvcnREYXRhLlJlcG9ydFZlcnNpb25UeXBlBgAAAAgwQ29nbm9zLkNPQy5FbmdpbmUuUmVwb3J0RGF0YS5SZXBvcnRQYWdlQnJlYWtUeXBlBgAAACdDb2dub3MuQ09DLkVuZ2luZS5SZXBvcnREYXRhLlBvcnRhbEVudW0GAAAACRxTeXN0ZW0uQ29sbGVjdGlvbnMuQXJyYXlMaXN0BgAAAAAJBwAAAAX4////LkNvZ25vcy5DT0MuRW5naW5lLlJlcG9ydERhdGEuUmVwb3J0VmVyc2lvblR5cGUBAAAAB3ZhbHVlX18ACAYAAAACAAAABgkAAAAYMjAxMC0wNS0yNFQxOTowMzoxOC4xNjhaBgoAAAAUNS8yNC8yMDEwIDI6MDM6MTggUE0GCwAAABRCTFVFICAgICAgICAgICAgICAgIAMAAAAGDAAAADZodHRwOi8vcnh0cmVuZHdlYi1xYS5zeGMucWEvY29nbm9zOC9jZ2ktYmluL2NvZ25vcy5jZ2kF8////zBDb2dub3MuQ09DLkVuZ2luZS5SZXBvcnREYXRhLlJlcG9ydFBhZ2VCcmVha1R5cGUBAAAAB3ZhbHVlX18ACAYAAAAAAAAABg4AAAAGU2xpZGUxBg8AAAAACgXw////J0NvZ25vcy5DT0MuRW5naW5lLlJlcG9ydERhdGEuUG9ydGFsRW51bQEAAAAHdmFsdWVfXwAIBgAAAEAAAAAGEQAAAAdfUmlkXzI0CQQAAAAJDwAAACpWRrwS/MoBBhQAAAAcaVJ4IFF1YXJ0ZXJseSBSZXBvcnQgUGFja2FnZQkVAAAACQ8AAAAGFwAAABNDb2dub3MgQ29ubmVjdGlvbiAxBhgAAAC1AS9jb250ZW50L2ZvbGRlcltAbmFtZT0nUnhUUkFDSyBEZXBhcnRtZW50YWwgSW5mbyddL2ZvbGRlcltAbmFtZT0nU3RhbmRhcmQgYW5kIEN1c3RvbSBSZXBvcnRpbmcgLSBEZXZlbG9wbWVudCBBcmVhJ10vZm9sZGVyW0BuYW1lPSdBTUlMJ10vcmVwb3J0W0BuYW1lPSdpUnggUXVhcnRlcmx5IFJlcG9ydCBQYWNrYWdlJ10JDwAAAAkUAAAACQ8AAAAJDwAAAAkUAAAACRcAAAAFBwAAACdDb2dub3MuQ09DLkRhdGFTb3VyY2UuUmVwb3J0RGF0YS5MYXlvdXQCAAAACWtleVZhbHVlcwZibG9ja3MGBC5Db2dub3MuQ09DLkRhdGFTb3VyY2UuUmVwb3J0RGF0YS5MYXlvdXRCbG9ja1tdBgAAAAYAAAAJHgAAAAkfAAAABBUAAAAcU3lzdGVtLkNvbGxlY3Rpb25zLkFycmF5TGlzdAMAAAAGX2l0ZW1zBV9zaXplCF92ZXJzaW9uBQAACAgJIAAAAAsAAAALAAAAER4AAAAAAAAABx8AAAAAAQAAAAAAAAAELENvZ25vcy5DT0MuRGF0YVNvdXJjZS5SZXBvcnREYXRhLkxheW91dEJsb2NrBgAAABAgAAAAEAAAAAkhAAAACSIAAAAJIwAAAAkkAAAACSUAAAAJJgAAAAknAAAACSgAAAAJKQAAAAkqAAAACSsAAAANBQUhAAAAIUNvZ25vcy5DT0MuRW5naW5lLlJlcG9ydERhdGEuUGFnZQcAAAAKbV9pbXBvcnRlZAptX2luc3RhbmNlBG1fSUQGbV9OYW1lCG1fQm9kaWVzCW1fRm9vdGVycwltX0hlYWRlcnMAAAEBAwMDAQgcU3lzdGVtLkNvbGxlY3Rpb25zLkFycmF5TGlzdBxTeXN0ZW0uQ29sbGVjdGlvbnMuQXJyYXlMaXN0HFN5c3RlbS5Db2xsZWN0aW9ucy5BcnJheUxpc3QGAAAAAQAAAAAGLAAAAApDb3ZlciBQYWdlCSwAAAAJLQAAAAkuAAAACS8AAAABIgAAACEAAAABAAAAAAYwAAAAGEhlYWx0aGNhcmUgVHJlbmRzIFBhZ2UgMQkwAAAACTEAAAAJMgAAAAkzAAAAASMAAAAhAAAAAQAAAAAGNAAAABhIZWFsdGhjYXJlIFRyZW5kcyBQYWdlIDIJNAAAAAk1AAAACTYAAAAJNwAAAAEkAAAAIQAAAAEAAAAABjgAAAAYSGVhbHRoY2FyZSBUcmVuZHMgUGFnZSAzCTgAAAAJOQAAAAk6AAAACTsAAAABJQAAACEAAAABAAAAAAY8AAAAGEhlYWx0aGNhcmUgVHJlbmRzIFBhZ2UgNAk8AAAACT0AAAAJPgAAAAk/AAAAASYAAAAhAAAAAQAAAAAGQAAAABZLZXkgUGVyZm9ybWFuY2UgUmVwb3J0CUAAAAAJQQAAAAlCAAAACUMAAAABJwAAACEAAAABAAAAAAZEAAAAJFRvcCBUaGVyYXBldXRpYyBDbGFzc2VzIGJ5IFBsYW4gUGFpZAlEAAAACUUAAAAJRgAAAAlHAAAAASgAAAAhAAAAAQAAAAAGSAAAABlUb3AgMjAgRHJ1Z3MgYnkgUGxhbiBQYWlkCUgAAAAJSQAAAAlKAAAACUsAAAABKQAAACEAAAABAAAAAAZMAAAAI1RvcCAxMCBTcGVjaWFsdHkgRHJ1Z3MgYnkgUGxhbiBQYWlkCUwAAAAJTQAAAAlOAAAACU8AAAABKgAAACEAAAABAAAAAAZQAAAAHlRvcCBUaGVyYXBldXRpYyBDbGFzc2VzIGJ5IFJ4cwlQAAAACVEAAAAJUgAAAAlTAAAAASsAAAAhAAAAAQAAAAAGVAAAABNUb3AgMjAgRHJ1Z3MgYnkgUnhzCVQAAAAJVQAAAAlWAAAACVcAAAABLQAAABUAAAAJWAAAAAIAAAACAAAAAS4AAAAVAAAACVkAAAAAAAAAAAAAAAEvAAAAFQAAAAlZAAAAAAAAAAAAAAABMQAAABUAAAAJWQAAAAAAAAAAAAAAATIAAAAVAAAACVoAAAACAAAAAgAAAAEzAAAAFQAAAAlZAAAAAAAAAAAAAAABNQAAABUAAAAJWQAAAAAAAAAAAAAAATYAAAAVAAAACVwAAAACAAAAAgAAAAE3AAAAFQAAAAlZAAAAAAAAAAAAAAABOQAAABUAAAAJWQAAAAAAAAAAAAAAAToAAAAVAAAACV4AAAACAAAAAgAAAAE7AAAAFQAAAAlZAAAAAAAAAAAAAAABPQAAABUAAAAJWQAAAAAAAAAAAAAAAT4AAAAVAAAACWAAAAACAAAAAgAAAAE/AAAAFQAAAAlZAAAAAAAAAAAAAAABQQAAABUAAAAJYgAAAFEAAABRAAAAAUIAAAAVAAAACWMAAAACAAAAAgAAAAFDAAAAFQAAAAlkAAAAAgAAAAIAAAABRQAAABUAAAAJZQAAAAEAAAABAAAAAUYAAAAVAAAACWYAAAACAAAAAgAAAAFHAAAAFQAAAAlnAAAAAgAAAAIAAAABSQAAABUAAAAJaAAAAAEAAAABAAAAAUoAAAAVAAAACWkAAAACAAAAAgAAAAFLAAAAFQAAAAlqAAAAAgAAAAIAAAABTQAAABUAAAAJawAAAAEAAAABAAAAAU4AAAAVAAAACWwAAAACAAAAAgAAAAFPAAAAFQAAAAltAAAAAgAAAAIAAAABUQAAABUAAAAJbgAAAAEAAAABAAAAAVIAAAAVAAAACW8AAAACAAAAAgAAAAFTAAAAFQAAAAlwAAAAAgAAAAIAAAABVQAAABUAAAAJcQAAAAEAAAABAAAAAVYAAAAVAAAACXIAAAACAAAAAgAAAAFXAAAAFQAAAAlzAAAAAgAAAAIAAAAQWAAAAAQAAAAJdAAAAAl1AAAADQIQWQAAAAAAAAAQWgAAAAQAAAAJdgAAAAl3AAAADQIQXAAAAAQAAAAJeAAAAAl5AAAADQIQXgAAAAQAAAAJegAAAAl7AAAADQIQYAAAAAQAAAAJfAAAAAl9AAAADQIQYgAAAIAAAAAJfgAAAAl/AAAACYAAAAAJgQAAAAmCAAAACYMAAAAJhAAAAAmFAAAACYYAAAAJhwAAAAmIAAAACYkAAAAJigAAAAmLAAAACYwAAAAJjQAAAAmOAAAACY8AAAAJkAAAAAmRAAAACZIAAAAJkwAAAAmUAAAACZUAAAAJlgAAAAmXAAAACZgAAAAJmQAAAAmaAAAACZsAAAAJnAAAAAmdAAAACZ4AAAAJnwAAAAmgAAAACaEAAAAJogAAAAmjAAAACaQAAAAJpQAAAAmmAAAACacAAAAJqAAAAAmpAAAACaoAAAAJqwAAAAmsAAAACa0AAAAJrgAAAAmvAAAACbAAAAAJsQAAAAmyAAAACbMAAAAJtAAAAAm1AAAACbYAAAAJtwAAAAm4AAAACbkAAAAJugAAAAm7AAAACbwAAAAJvQAAAAm+AAAACb8AAAAJwAAAAAnBAAAACcIAAAAJwwAAAAnEAAAACcUAAAAJxgAAAAnHAAAACcgAAAAJyQAAAAnKAAAACcsAAAAJzAAAAAnNAAAACc4AAAANLxBjAAAABAAAAAnPAAAACdAAAAANAhBkAAAABAAAAAnRAAAACdIAAAANAhBlAAAABAAAAAnTAAAADQMQZgAAAAQAAAAJ1AAAAAnVAAAADQIQZwAAAAQAAAAJ1gAAAAnXAAAADQIQaAAAAAQAAAAJ2AAAAA0DEGkAAAAEAAAACdkAAAAJ2gAAAA0CEGoAAAAEAAAACdsAAAAJ3AAAAA0CEGsAAAAEAAAACd0AAAANAxBsAAAABAAAAAneAAAACd8AAAANAhBtAAAABAAAAAngAAAACeEAAAANAhBuAAAABAAAAAniAAAADQMQbwAAAAQAAAAJ4wAAAAnkAAAADQIQcAAAAAQAAAAJ5QAAAAnmAAAADQIQcQAAAAQAAAAJ5wAAAA0DEHIAAAAEAAAACegAAAAJ6QAAAA0CEHMAAAAEAAAACeoAAAAJ6wAAAA0CBXQAAAAmQ29nbm9zLkNPQy5EYXRhU291cmNlLlJlcG9ydERhdGEuSW1hZ2UlAAAADW1fYmFzZUVsZW1lbnQLbV9JbWFnZVR5cGUObV9EYXRhU291cmNlSUQKbV9PYmplY3RJZA5tX0ZyaWVuZGx5TmFtZQZtX05hbWUQbV9Qb3J0YWxSZXBvcnRJRBBtX1BvcnRhbFByb3ZpZGVyEm1fUG9ydGFsUHJvdmlkZXJJZA1tX0xhc3RVcGRhdGVkCm1fSW1wb3J0ZWQKbV9TaG93SXRlbRJtX0lnbm9yZUZvcm1hdHRpbmcKbV9Mb2NhdGlvbg1tX0Rlc2NyaXB0aW9uC21fUHJvcF9OYW1lCW1fUHJvcF9JZA5tX1Byb3BfTWVhc3VyZQttX0xpbWl0Um93cwttX0xpbWl0Q29scwxtX0F1dG9SZXNpemUPbV9Qcm9wX0xvY2F0aW9uCW1fcHJvbXB0cwxtX1VuaXF1ZU5hbWUMbV9SZW5kZXJMZWZ0C21fUmVuZGVyVG9wDm1fUGFnZUxvY2F0aW9uCm1faW5zdGFuY2UGbV9HVUlED21fRGF0YVNvdXJjZVVSTBFtX0luc2VydFBhZ2VCcmVhaw5tX0ltcG9ydElubGluZQptX0F1dG9TaXplDG1fUmVwZWF0Um93cw9tX0ltcG9ydEFzQ2hhcnQPbV9QYWdlQnJlYWtUeXBlF21fU3VwcG9ydFNvZnRQYWdlQnJlYWtzBAQAAgEBAQEBAAAAAAEBAQIBAAAAAQIBAAAEAAEBAAAAAAAEAC5Db2dub3MuQ09DLkRhdGFTb3VyY2UuUmVwb3J0RGF0YS5SZXBvcnRFbGVtZW50BgAAACxDb2dub3MuQ09DLkVuZ2luZS5SZXBvcnREYXRhLlJlcG9ydEltYWdlVHlwZQYAAAAICQEBAQgIAQgIMENvZ25vcy5DT0MuRW5naW5lLlJlcG9ydERhdGEuRWxlbWVudExvY2F0aW9uVHlwZQYAAAAIAQEBAQEwQ29nbm9zLkNPQy5FbmdpbmUuUmVwb3J0RGF0YS5SZXBvcnRQYWdlQnJlYWtUeXBlBgAAAAEGAAAACewAAAAFE////yxDb2dub3MuQ09DLkVuZ2luZS5SZXBvcnREYXRhLlJlcG9ydEltYWdlVHlwZQEAAAAHdmFsdWVfXwAIBgAAAAAAAAAAAAAACgkPAAAABu8AAAAFSW1hZ2UJGAAAAAkPAAAACRcAAADwJiYJYvvKAQAAAAkPAAAACQ8AAAAJ7wAAAAoJDwAAAAAAAAAAAAAAAAkPAAAACgkRAAAAAAAAAAAAAAAFCf///zBDb2dub3MuQ09DLkVuZ2luZS5SZXBvcnREYXRhLkVsZW1lbnRMb2NhdGlvblR5cGUBAAAAB3ZhbHVlX18ACAYAAAACAAAAAAAAAAkEAAAACQwAAAAAAQEAAAEG////8////wAAAAAABXUAAAAlQ29nbm9zLkNPQy5EYXRhU291cmNlLlJlcG9ydERhdGEuTGlzdCsAAAANbV9iYXNlRWxlbWVudAptX2lzTmVzdGVkEW1fQ29sdW1uc01ldGFEYXRhEG1fRm9vdGVyRWxlbWVudHMQbV9IZWFkZXJFbGVtZW50cw5tX1Jvd3NNZXRhRGF0YQ1tX1Nob3dNZWFzdXJlDG1fU2hvd0FzTGlzdA5tX0RhdGFTb3VyY2VJRAptX09iamVjdElkDm1fRnJpZW5kbHlOYW1lBm1fTmFtZRBtX1BvcnRhbFJlcG9ydElEEG1fUG9ydGFsUHJvdmlkZXISbV9Qb3J0YWxQcm92aWRlcklkDW1fTGFzdFVwZGF0ZWQKbV9JbXBvcnRlZAptX1Nob3dJdGVtEm1fSWdub3JlRm9ybWF0dGluZwptX0xvY2F0aW9uDW1fRGVzY3JpcHRpb24LbV9Qcm9wX05hbWUJbV9Qcm9wX0lkDm1fUHJvcF9NZWFzdXJlC21fTGltaXRSb3dzC21fTGltaXRDb2xzDG1fQXV0b1Jlc2l6ZQ9tX1Byb3BfTG9jYXRpb24JbV9wcm9tcHRzDG1fVW5pcXVlTmFtZQxtX1JlbmRlckxlZnQLbV9SZW5kZXJUb3AObV9QYWdlTG9jYXRpb24KbV9pbnN0YW5jZQZtX0dVSUQPbV9EYXRhU291cmNlVVJMEW1fSW5zZXJ0UGFnZUJyZWFrDm1fSW1wb3J0SW5saW5lCm1fQXV0b1NpemUMbV9SZXBlYXRSb3dzD21fSW1wb3J0QXNDaGFydA9tX1BhZ2VCcmVha1R5cGUXbV9TdXBwb3J0U29mdFBhZ2VCcmVha3MEAAMDAwMAAAABAQEBAQEAAAAAAQEBAQEAAAABAgEAAAQAAQEAAAAAAAQALkNvZ25vcy5DT0MuRGF0YVNvdXJjZS5SZXBvcnREYXRhLlJlcG9ydEVsZW1lbnQGAAAAARxTeXN0ZW0uQ29sbGVjdGlvbnMuQXJyYXlMaXN0HFN5c3RlbS5Db2xsZWN0aW9ucy5BcnJheUxpc3QcU3lzdGVtLkNvbGxlY3Rpb25zLkFycmF5TGlzdBxTeXN0ZW0uQ29sbGVjdGlvbnMuQXJyYXlMaXN0AQEICQEBAQgIAQgIMENvZ25vcy5DT0MuRW5naW5lLlJlcG9ydERhdGEuRWxlbWVudExvY2F0aW9uVHlwZQYAAAAIAQEBAQEwQ29nbm9zLkNPQy5FbmdpbmUuUmVwb3J0RGF0YS5SZXBvcnRQYWdlQnJlYWtUeXBlBgAAAAEGAAAACfsAAAABCfwAAAAJ/QAAAAn+AAAACf8AAAAAAAAAAAAGAAEAABBIZWFkZXJEYXRhTGlzdDIyCQ8AAAAGAgEAADtpUnhRdWFydGVybHlSZXBvcnRQYWNrYWdlX0hlYWRlckRhdGFMaXN0MjJfSGVhZGVyRGF0YUxpc3QyMgkYAAAACQ8AAAAJFwAAAPAmJgli+8oBAAEACQ8AAAAJDwAAAAkCAQAACQABAAAJDwAAAAAAAAAAAAAAAAkPAAAACgkRAAAAAAAAAAAAAAAB9f7//wn///8CAAAAAAAAAAkEAAAACQwAAAAAAQEAAAHy/v//8////wAAAAAABXYAAAAqQ29nbm9zLkNPQy5EYXRhU291cmNlLlJlcG9ydERhdGEuVGV4dEZyYW1lJAAAAA1tX2Jhc2VFbGVtZW50Dm1fRGF0YVNvdXJjZUlECm1fT2JqZWN0SWQObV9GcmllbmRseU5hbWUGbV9OYW1lEG1fUG9ydGFsUmVwb3J0SUQQbV9Qb3J0YWxQcm92aWRlchJtX1BvcnRhbFByb3ZpZGVySWQNbV9MYXN0VXBkYXRlZAptX0ltcG9ydGVkCm1fU2hvd0l0ZW0SbV9JZ25vcmVGb3JtYXR0aW5nCm1fTG9jYXRpb24NbV9EZXNjcmlwdGlvbgttX1Byb3BfTmFtZQltX1Byb3BfSWQObV9Qcm9wX01lYXN1cmULbV9MaW1pdFJvd3MLbV9MaW1pdENvbHMMbV9BdXRvUmVzaXplD21fUHJvcF9Mb2NhdGlvbgltX3Byb21wdHMMbV9VbmlxdWVOYW1lDG1fUmVuZGVyTGVmdAttX1JlbmRlclRvcA5tX1BhZ2VMb2NhdGlvbgptX2luc3RhbmNlBm1fR1VJRA9tX0RhdGFTb3VyY2VVUkwRbV9JbnNlcnRQYWdlQnJlYWsObV9JbXBvcnRJbmxpbmUKbV9BdXRvU2l6ZQxtX1JlcGVhdFJvd3MPbV9JbXBvcnRBc0NoYXJ0D21fUGFnZUJyZWFrVHlwZRdtX1N1cHBvcnRTb2Z0UGFnZUJyZWFrcwQAAgEBAQEBAAAAAAEBAQIBAAAAAQIBAAAEAAEBAAAAAAAEAC5Db2dub3MuQ09DLkRhdGFTb3VyY2UuUmVwb3J0RGF0YS5SZXBvcnRFbGVtZW50BgAAAAgJAQEBCAgBCAgwQ29nbm9zLkNPQy5FbmdpbmUuUmVwb3J0RGF0YS5FbGVtZW50TG9jYXRpb25UeXBlBgAAAAgBAQEBATBDb2dub3MuQ09DLkVuZ2luZS5SZXBvcnREYXRhLlJlcG9ydFBhZ2VCcmVha1R5cGUGAAAAAQYAAAAJDwEAAAAAAAAKCQ8AAAAGEQEAAARUZXh0CRgAAAAJDwAAAAkXAAAA8CYmCWL7ygEAAAAJDwAAAAkPAAAACREBAAAKCQ8AAAAAAAAAAAAAAAAJDwAAAAoJEQAAAAAAAAAAAAAAAef+//8J////AwAAAAAAAAAJBAAAAAkMAAAAAAEBAAAB5P7///P///8AAAAAAAF3AAAAdgAAAAkdAQAAAAAAAAoJDwAAAAYfAQAABFRleHQJGAAAAAkPAAAACRcAAADwJiYJYvvKAQAAAAkPAAAACQ8AAAAJHwEAAAoJDwAAAAAAAAAAAAAAAAkPAAAACgkRAAAAAAAAAAAAAAAB2f7//wn///8DAAAAAAAAAAkEAAAACQwAAAAAAQEAAAHW/v//8////wAAAAAAAXgAAAB2AAAACSsBAAAAAAAACgkPAAAABi0BAAAEVGV4dAkYAAAACQ8AAAAJFwAAAPAmJgli+8oBAAAACQ8AAAAJDwAAAAktAQAACgkPAAAAAAAAAAAAAAAACQ8AAAAKCREAAAAAAAAAAAAAAAHL/v//Cf///wMAAAAAAAAACQQAAAAJDAAAAAABAQAAAcj+///z////AAAAAAABeQAAAHYAAAAJOQEAAAAAAAAKCQ8AAAAGOwEAAARUZXh0CRgAAAAJDwAAAAkXAAAA8CYmCWL7ygEAAAAJDwAAAAkPAAAACTsBAAAKCQ8AAAAAAAAAAAAAAAAJDwAAAAoJEQAAAAAAAAAAAAAAAb3+//8J////AwAAAAAAAAAJBAAAAAkMAAAAAAEBAAABuv7///P///8AAAAAAAF6AAAAdgAAAAlHAQAAAAAAAAoJDwAAAAZJAQAABFRleHQJGAAAAAkPAAAACRcAAADwJiYJYvvKAQAAAAkPAAAACQ8AAAAJSQEAAAoJDwAAAAAAAAAAAAAAAAkPAAAACgkRAAAAAAAAAAAAAAABr/7//wn///8DAAAAAAAAAAkEAAAACQwAAAAAAQEAAAGs/v//8////wAAAAAAAXsAAAB2AAAACVUBAAAAAAAACgkPAAAABlcBAAAEVGV4dAkYAAAACQ8AAAAJFwAAAPAmJgli+8oBAAAACQ8AAAAJDwAAAAlXAQAACgkPAAAAAAAAAAAAAAAACQ8AAAAKCREAAAAAAAAAAAAAAAGh/v//Cf///wMAAAAAAAAACQQAAAAJDAAAAAABAQAAAZ7+///z////AAAAAAABfAAAAHYAAAAJYwEAAAAAAAAKCQ8AAAAGZQEAAARUZXh0CRgAAAAJDwAAAAkXAAAA8CYmCWL7ygEAAAAJDwAAAAkPAAAACWUBAAAKCQ8AAAAAAAAAAAAAAAAJDwAAAAoJEQAAAAAAAAAAAAAAAZP+//8J////AwAAAAAAAAAJBAAAAAkMAAAAAAEBAAABkP7///P///8AAAAAAAF9AAAAdgAAAAlxAQAAAAAAAAoJDwAAAAZzAQAABFRleHQJGAAAAAkPAAAACRcAAADwJiYJYvvKAQAAAAkPAAAACQ8AAAAJcwEAAAoJDwAAAAAAAAAAAAAAAAkPAAAACgkRAAAAAAAAAAAAAAABhf7//wn///8DAAAAAAAAAAkEAAAACQwAAAAAAQEAAAGC/v//8////wAAAAAAAX4AAAB1AAAACX8BAAABCYABAAAJgQEAAAmCAQAACYMBAAAAAAAAAAAGhAEAABtMaXN0Q3VycmVudFRpbWVmcmFtZUhlYWRlcjEJDwAAAAaGAQAAUWlSeFF1YXJ0ZXJseVJlcG9ydFBhY2thZ2VfTGlzdEN1cnJlbnRUaW1lZnJhbWVIZWFkZXIxX0xpc3RDdXJyZW50VGltZWZyYW1lSGVhZGVyMQkYAAAACQ8AAAAJFwAAAPAmJgli+8oBAQEABooBAAAHU2xpZGUyOQkPAAAACYYBAAAJhAEAAAkPAAAAAAAAABkAAAAACYoBAAAKCREAAAAUAAAAFAAAAAFv/v//Cf///wIAAAAAAAAACQQAAAAJDAAAAAABAQAAAWz+///z////AAAAAAABfwAAAHUAAAAJlQEAAAEJlgEAAAmXAQAACZgBAAAJmQEAAAAAAAAAAAaaAQAAGExpc3RQcmV2VGltZWZyYW1lSGVhZGVyMQkPAAAABpwBAABLaVJ4UXVhcnRlcmx5UmVwb3J0UGFja2FnZV9MaXN0UHJldlRpbWVmcmFtZUhlYWRlcjFfTGlzdFByZXZUaW1lZnJhbWVIZWFkZXIxCRgAAAAJDwAAAAkXAAAA8CYmCWL7ygEBAQAGoAEAAAdTbGlkZTI5CQ8AAAAJnAEAAAmaAQAACQ8AAAAAAAAAGQAAAAAJoAEAAAoJEQAAAEYAAAAoAAAAAVn+//8J////AgAAAAAAAAAJBAAAAAkMAAAAAAEBAAABVv7///P///8AAAAAAAGAAAAAdQAAAAmrAQAAAQmsAQAACa0BAAAJrgEAAAmvAQAAAAAAAAAABrABAAASTGlzdCAtIENsaWVudCBOYW1lCQ8AAAAGsgEAADdpUnhRdWFydGVybHlSZXBvcnRQYWNrYWdlX0xpc3RDbGllbnROYW1lX0xpc3RDbGllbnROYW1lCRgAAAAJDwAAAAkXAAAA8CYmCWL7ygEBAQAGtgEAAAdTbGlkZTI5CQ8AAAAJsgEAAAmwAQAACQ8AAAAAAAAAGQAAAAAJtgEAAAoJEQAAAHgAAAA8AAAAAUP+//8J////AgAAAAAAAAAJBAAAAAkMAAAAAAEBAAABQP7///P///8AAAAAAAGBAAAAdQAAAAnBAQAAAQnCAQAACcMBAAAJxAEAAAnFAQAAAAAAAAAABsYBAAAZTGlzdCAtIEN1cnJlbnQgRGF0ZSBSYW5nZQkPAAAABsgBAABDaVJ4UXVhcnRlcmx5UmVwb3J0UGFja2FnZV9MaXN0Q3VycmVudERhdGVSYW5nZV9MaXN0Q3VycmVudERhdGVSYW5nZQkYAAAACQ8AAAAJFwAAAPAmJgli+8oBAQEABswBAAAHU2xpZGUyOQkPAAAACcgBAAAJxgEAAAkPAAAAAAAAABkAAAAACcwBAAAKCREAAACqAAAAUAAAAAEt/v//Cf///wIAAAAAAAAACQQAAAAJDAAAAAABAQAAASr+///z////AAAAAAABggAAAHUAAAAJ1wEAAAEJ2AEAAAnZAQAACdoBAAAJ2wEAAAAAAAAAAAbcAQAAGkxpc3QgLSBQcmV2aW91cyBEYXRlIFJhbmdlCQ8AAAAG3gEAAEVpUnhRdWFydGVybHlSZXBvcnRQYWNrYWdlX0xpc3RQcmV2aW91c0RhdGVSYW5nZV9MaXN0UHJldmlvdXNEYXRlUmFuZ2UJGAAAAAkPAAAACRcAAADwJiYJYvvKAQEBAAbiAQAAB1NsaWRlMjkJDwAAAAneAQAACdwBAAAJDwAAAAAAAAAZAAAAAAniAQAACgkRAAAA3AAAAGQAAAABF/7//wn///8CAAAAAAAAAAkEAAAACQwAAAAAAQEAAAEU/v//8////wAAAAAAAYMAAAB1AAAACe0BAAABCe4BAAAJ7wEAAAnwAQAACfEBAAAAAAAAAAAG8gEAABtMaXN0Q2FsY0F2Z0VsaWdNYnJzQ3VycmVudDEJDwAAAAb0AQAAUWlSeFF1YXJ0ZXJseVJlcG9ydFBhY2thZ2VfTGlzdENhbGNBdmdFbGlnTWJyc0N1cnJlbnQxX0xpc3RDYWxjQXZnRWxpZ01icnNDdXJyZW50MQkYAAAACQ8AAAAJFwAAAPAmJgli+8oBAQEABvgBAAAHU2xpZGUyOQkPAAAACfQBAAAJ8gEAAAkPAAAAAAAAABkAAAAACfgBAAAKCREAAAAOAQAAeAAAAAEB/v//Cf///wIAAAAAAAAACQQAAAAJDAAAAAABAQAAAf79///z////AAAAAAABhAAAAHUAAAAJAwIAAAEJBAIAAAkFAgAACQYCAAAJBwIAAAAAAAAAAAYIAgAAGExpc3RDYWxjQXZnRWxpZ01icnNQcmV2MQkPAAAABgoCAABLaVJ4UXVhcnRlcmx5UmVwb3J0UGFja2FnZV9MaXN0Q2FsY0F2Z0VsaWdNYnJzUHJldjFfTGlzdENhbGNBdmdFbGlnTWJyc1ByZXYxCRgAAAAJDwAAAAkXAAAA8CYmCWL7ygEBAQAGDgIAAAdTbGlkZTI5CQ8AAAAJCgIAAAkIAgAACQ8AAAAAAAAAGQAAAAAJDgIAAAoJEQAAAEABAACMAAAAAev9//8J////AgAAAAAAAAAJBAAAAAkMAAAAAAEBAAAB6P3///P///8AAAAAAAGFAAAAdQAAAAkZAgAAAQkaAgAACRsCAAAJHAIAAAkdAgAAAAAAAAAABh4CAAATUGN0RGlmZkF2Z0VsaWdNYnJzMQkPAAAABiACAABBaVJ4UXVhcnRlcmx5UmVwb3J0UGFja2FnZV9QY3REaWZmQXZnRWxpZ01icnMxX1BjdERpZmZBdmdFbGlnTWJyczEJGAAAAAkPAAAACRcAAADwJiYJYvvKAQEBAAYkAgAAB1NsaWRlMjkJDwAAAAkgAgAACR4CAAAJDwAAAAAAAAAZAAAAAAkkAgAACgkRAAAAcgEAAKAAAAAB1f3//wn///8CAAAAAAAAAAkEAAAACQwAAAAAAQEAAAHS/f//8////wAAAAAAAYYAAAB1AAAACS8CAAABCTACAAAJMQIAAAkyAgAACTMCAAAAAAAAAAAGNAIAABFQY3RVdGlsTWJyQ3VycmVudAkPAAAABjYCAAA9aVJ4UXVhcnRlcmx5UmVwb3J0UGFja2FnZV9QY3RVdGlsTWJyQ3VycmVudF9QY3RVdGlsTWJyQ3VycmVudAkYAAAACQ8AAAAJFwAAAEqJKAli+8oBAQEABjoCAAAHU2xpZGUyOQkPAAAACTYCAAAJNAIAAAkPAAAAAAAAABkAAAAACToCAAAKCREAAACkAQAAtAAAAAG//f//Cf///wIAAAAAAAAACQQAAAAJDAAAAAABAQAAAbz9///z////AAAAAAABhwAAAHUAAAAJRQIAAAEJRgIAAAlHAgAACUgCAAAJSQIAAAAAAAAAAAZKAgAAD1BjdFV0aWxNYnJzUHJldgkPAAAABkwCAAA5aVJ4UXVhcnRlcmx5UmVwb3J0UGFja2FnZV9QY3RVdGlsTWJyc1ByZXZfUGN0VXRpbE1icnNQcmV2CRgAAAAJDwAAAAkXAAAASokoCWL7ygEBAQAGUAIAAAdTbGlkZTI5CQ8AAAAJTAIAAAlKAgAACQ8AAAAAAAAAGQAAAAAJUAIAAAoJEQAAANYBAADIAAAAAan9//8J////AgAAAAAAAAAJBAAAAAkMAAAAAAEBAAABpv3///P///8AAAAAAAGIAAAAdQAAAAlbAgAAAQlcAgAACV0CAAAJXgIAAAlfAgAAAAAAAAAABmACAAAPUGN0RGlmZlV0aWxNYnJzCQ8AAAAGYgIAADlpUnhRdWFydGVybHlSZXBvcnRQYWNrYWdlX1BjdERpZmZVdGlsTWJyc19QY3REaWZmVXRpbE1icnMJGAAAAAkPAAAACRcAAABKiSgJYvvKAQEBAAZmAgAAB1NsaWRlMjkJDwAAAAliAgAACWACAAAJDwAAAAAAAAAZAAAAAAlmAgAACgkRAAAAFAAAAEABAAABk/3//wn///8CAAAAAAAAAAkEAAAACQwAAAAAAQEAAAGQ/f//8////wAAAAAAAYkAAAB1AAAACXECAAABCXICAAAJcwIAAAl0AgAACXUCAAAAAAAAAAAGdgIAAApSeHNDdXJyZW50CQ8AAAAGeAIAAC9pUnhRdWFydGVybHlSZXBvcnRQYWNrYWdlX1J4c0N1cnJlbnRfUnhzQ3VycmVudAkYAAAACQ8AAAAJFwAAAEqJKAli+8oBAQEABnwCAAAHU2xpZGUyOQkPAAAACXgCAAAJdgIAAAkPAAAAAAAAABkAAAAACXwCAAAKCREAAABGAAAAVAEAAAF9/f//Cf///wIAAAAAAAAACQQAAAAJDAAAAAABAQAAAXr9///z////AAAAAAABigAAAHUAAAAJhwIAAAEJiAIAAAmJAgAACYoCAAAJiwIAAAAAAAAAAAaMAgAAC1J4c1ByZXZpb3VzCQ8AAAAGjgIAADFpUnhRdWFydGVybHlSZXBvcnRQYWNrYWdlX1J4c1ByZXZpb3VzX1J4c1ByZXZpb3VzCRgAAAAJDwAAAAkXAAAASokoCWL7ygEBAQAGkgIAAAdTbGlkZTI5CQ8AAAAJjgIAAAmMAgAACQ8AAAAAAAAAGQAAAAAJkgIAAAoJEQAAAHgAAABoAQAAAWf9//8J////AgAAAAAAAAAJBAAAAAkMAAAAAAEBAAABZP3///P///8AAAAAAAGLAAAAdQAAAAmdAgAAAQmeAgAACZ8CAAAJoAIAAAmhAgAAAAAAAAAABqICAAAPUGN0RGlmZlRvdGFsUnhzCQ8AAAAGpAIAADlpUnhRdWFydGVybHlSZXBvcnRQYWNrYWdlX1BjdERpZmZUb3RhbFJ4c19QY3REaWZmVG90YWxSeHMJGAAAAAkPAAAACRcAAABKiSgJYvvKAQEBAAaoAgAAB1NsaWRlMjkJDwAAAAmkAgAACaICAAAJDwAAAAAAAAAZAAAAAAmoAgAACgkRAAAAqgAAAHwBAAABUf3//wn///8CAAAAAAAAAAkEAAAACQwAAAAAAQEAAAFO/f//8////wAAAAAAAYwAAAB1AAAACbMCAAABCbQCAAAJtQIAAAm2AgAACbcCAAAAAAAAAAAGuAIAAA9QbGFuQ29zdEN1cnJlbnQJDwAAAAa6AgAAOWlSeFF1YXJ0ZXJseVJlcG9ydFBhY2thZ2VfUGxhbkNvc3RDdXJyZW50X1BsYW5Db3N0Q3VycmVudAkYAAAACQ8AAAAJFwAAAEqJKAli+8oBAQEABr4CAAAHU2xpZGUyOQkPAAAACboCAAAJuAIAAAkPAAAAAAAAABkAAAAACb4CAAAKCREAAADcAAAAkAEAAAE7/f//Cf///wIAAAAAAAAACQQAAAAJDAAAAAABAQAAATj9///z////AAAAAAABjQAAAHUAAAAJyQIAAAEJygIAAAnLAgAACcwCAAAJzQIAAAAAAAAAAAbOAgAADFBsYW5Db3N0UHJldgkPAAAABtACAAAzaVJ4UXVhcnRlcmx5UmVwb3J0UGFja2FnZV9QbGFuQ29zdFByZXZfUGxhbkNvc3RQcmV2CRgAAAAJDwAAAAkXAAAASokoCWL7ygEBAQAG1AIAAAdTbGlkZTI5CQ8AAAAJ0AIAAAnOAgAACQ8AAAAAAAAAGQAAAAAJ1AIAAAoJEQAAAA4BAACkAQAAASX9//8J////AgAAAAAAAAAJBAAAAAkMAAAAAAEBAAABIv3///P///8AAAAAAAGOAAAAdQAAAAnfAgAAAQngAgAACeECAAAJ4gIAAAnjAgAAAAAAAAAABuQCAAAPUGN0RGlmZlBsYW5QYWlkCQ8AAAAG5gIAADlpUnhRdWFydGVybHlSZXBvcnRQYWNrYWdlX1BjdERpZmZQbGFuUGFpZF9QY3REaWZmUGxhblBhaWQJGAAAAAkPAAAACRcAAABKiSgJYvvKAQEBAAbqAgAAB1NsaWRlMjkJDwAAAAnmAgAACeQCAAAJDwAAAAAAAAAZAAAAAAnqAgAACgkRAAAAQAEAALgBAAABD/3//wn///8CAAAAAAAAAAkEAAAACQwAAAAAAQEAAAEM/f//8////wAAAAAAAY8AAAB1AAAACfUCAAABCfYCAAAJ9wIAAAn4AgAACfkCAAAAAAAAAAAG+gIAABNQbGFuUGFpZFBNUE1jdXJyZW50CQ8AAAAG/AIAAEFpUnhRdWFydGVybHlSZXBvcnRQYWNrYWdlX1BsYW5QYWlkUE1QTWN1cnJlbnRfUGxhblBhaWRQTVBNY3VycmVudAkYAAAACQ8AAAAJFwAAAEqJKAli+8oBAQEABgADAAAHU2xpZGUyOQkPAAAACfwCAAAJ+gIAAAkPAAAAAAAAABkAAAAACQADAAAKCREAAAByAQAAzAEAAAH5/P//Cf///wIAAAAAAAAACQQAAAAJDAAAAAABAQAAAfb8///z////AAAAAAABkAAAAHUAAAAJCwMAAAEJDAMAAAkNAwAACQ4DAAAJDwMAAAAAAAAAAAYQAwAAEFBsYW5QYWlkUE1QTXByZXYJDwAAAAYSAwAAO2lSeFF1YXJ0ZXJseVJlcG9ydFBhY2thZ2VfUGxhblBhaWRQTVBNcHJldl9QbGFuUGFpZFBNUE1wcmV2CRgAAAAJDwAAAAkXAAAASokoCWL7ygEBAQAGFgMAAAdTbGlkZTI5CQ8AAAAJEgMAAAkQAwAACQ8AAAAAAAAAGQAAAAAJFgMAAAoJEQAAAKQBAADgAQAAAeP8//8J////AgAAAAAAAAAJBAAAAAkMAAAAAAEBAAAB4Pz///P///8AAAAAAAGRAAAAdQAAAAkhAwAAAQkiAwAACSMDAAAJJAMAAAklAwAAAAAAAAAABiYDAAAPUGxhblBhaWRQY3REaWZmCQ8AAAAGKAMAADlpUnhRdWFydGVybHlSZXBvcnRQYWNrYWdlX1BsYW5QYWlkUGN0RGlmZl9QbGFuUGFpZFBjdERpZmYJGAAAAAkPAAAACRcAAABKiSgJYvvKAQEBAAYsAwAAB1NsaWRlMjkJDwAAAAkoAwAACSYDAAAJDwAAAAAAAAAZAAAAAAksAwAACgkRAAAA1gEAAPQBAAABzfz//wn///8CAAAAAAAAAAkEAAAACQwAAAAAAQEAAAHK/P//8////wAAAAAAAZIAAAB1AAAACTcDAAABCTgDAAAJOQMAAAk6AwAACTsDAAAAAAAAAAAGPAMAABBCT0JwbGFuUGFpZFBNUE0xCQ8AAAAGPgMAADtpUnhRdWFydGVybHlSZXBvcnRQYWNrYWdlX0JPQnBsYW5QYWlkUE1QTTFfQk9CcGxhblBhaWRQTVBNMQkYAAAACQ8AAAAJFwAAAEqJKAli+8oBAQEABkIDAAAHU2xpZGUyOQkPAAAACT4DAAAJPAMAAAkPAAAAAAAAABkAAAAACUIDAAAKCREAAAAUAAAAbAIAAAG3/P//Cf///wIAAAAAAAAACQQAAAAJDAAAAAABAQAAAbT8///z////AAAAAAABkwAAAHUAAAAJTQMAAAEJTgMAAAlPAwAACVADAAAJUQMAAAAAAAAAAAZSAwAAE0JPQnBsYW5QZFBNUE1UcmVuZDEJDwAAAAZUAwAAQWlSeFF1YXJ0ZXJseVJlcG9ydFBhY2thZ2VfQk9CcGxhblBkUE1QTVRyZW5kMV9CT0JwbGFuUGRQTVBNVHJlbmQxCRgAAAAJDwAAAAkXAAAASokoCWL7ygEBAQAGWAMAAAdTbGlkZTI5CQ8AAAAJVAMAAAlSAwAACQ8AAAAAAAAAGQAAAAAJWAMAAAoJEQAAAEYAAACAAgAAAaH8//8J////AgAAAAAAAAAJBAAAAAkMAAAAAAEBAAABnvz///P///8AAAAAAAGUAAAAdQAAAAljAwAAAQlkAwAACWUDAAAJZgMAAAlnAwAAAAAAAAAABmgDAAAQTE9CcGxhblBhaWRQTVBNMQkPAAAABmoDAAA7aVJ4UXVhcnRlcmx5UmVwb3J0UGFja2FnZV9MT0JwbGFuUGFpZFBNUE0xX0xPQnBsYW5QYWlkUE1QTTEJGAAAAAkPAAAACRcAAABKiSgJYvvKAQEBAAZuAwAAB1NsaWRlMjkJDwAAAAlqAwAACWgDAAAJDwAAAAAAAAAZAAAAAAluAwAACgkRAAAAeAAAAJQCAAABi/z//wn///8CAAAAAAAAAAkEAAAACQwAAAAAAQEAAAGI/P//8////wAAAAAAAZUAAAB1AAAACXkDAAABCXoDAAAJewMAAAl8AwAACX0DAAAAAAAAAAAGfgMAABVMT0JwbGFuUGFpZFBNUE10cmVuZDEJDwAAAAaAAwAARWlSeFF1YXJ0ZXJseVJlcG9ydFBhY2thZ2VfTE9CcGxhblBhaWRQTVBNdHJlbmQxX0xPQnBsYW5QYWlkUE1QTXRyZW5kMQkYAAAACQ8AAAAJFwAAAEqJKAli+8oBAQEABoQDAAAHU2xpZGUyOQkPAAAACYADAAAJfgMAAAkPAAAAAAAAABkAAAAACYQDAAAKCREAAACqAAAAqAIAAAF1/P//Cf///wIAAAAAAAAACQQAAAAJDAAAAAABAQAAAXL8///z////AAAAAAABlgAAAHUAAAAJjwMAAAEJkAMAAAmRAwAACZIDAAAJkwMAAAAAAAAAAAaUAwAAEUF2Z1J4Q29zdEN1cnJlbnQxCQ8AAAAGlgMAAD1pUnhRdWFydGVybHlSZXBvcnRQYWNrYWdlX0F2Z1J4Q29zdEN1cnJlbnQxX0F2Z1J4Q29zdEN1cnJlbnQxCRgAAAAJDwAAAAkXAAAASokoCWL7ygEBAQAGmgMAAAdTbGlkZTI5CQ8AAAAJlgMAAAmUAwAACQ8AAAAAAAAAGQAAAAAJmgMAAAoJEQAAANwAAAC8AgAAAV/8//8J////AgAAAAAAAAAJBAAAAAkMAAAAAAEBAAABXPz///P///8AAAAAAAGXAAAAdQAAAAmlAwAAAQmmAwAACacDAAAJqAMAAAmpAwAAAAAAAAAABqoDAAAOQXZnUnhDb3N0UHJldjEJDwAAAAasAwAAN2lSeFF1YXJ0ZXJseVJlcG9ydFBhY2thZ2VfQXZnUnhDb3N0UHJldjFfQXZnUnhDb3N0UHJldjEJGAAAAAkPAAAACRcAAABKiSgJYvvKAQEBAAawAwAAB1NsaWRlMjkJDwAAAAmsAwAACaoDAAAJDwAAAAAAAAAZAAAAAAmwAwAACgkRAAAADgEAANACAAABSfz//wn///8CAAAAAAAAAAkEAAAACQwAAAAAAQEAAAFG/P//8////wAAAAAAAZgAAAB1AAAACbsDAAABCbwDAAAJvQMAAAm+AwAACb8DAAAAAAAAAAAGwAMAABBQY3RDaGdBdmdSeENvc3QxCQ8AAAAGwgMAADtpUnhRdWFydGVybHlSZXBvcnRQYWNrYWdlX1BjdENoZ0F2Z1J4Q29zdDFfUGN0Q2hnQXZnUnhDb3N0MQkYAAAACQ8AAAAJFwAAAEqJKAli+8oBAQEABsYDAAAHU2xpZGUyOQkPAAAACcIDAAAJwAMAAAkPAAAAAAAAABkAAAAACcYDAAAKCREAAABAAQAA5AIAAAEz/P//Cf///wIAAAAAAAAACQQAAAAJDAAAAAABAQAAATD8///z////AAAAAAABmQAAAHUAAAAJ0QMAAAEJ0gMAAAnTAwAACdQDAAAJ1QMAAAAAAAAAAAbWAwAADUJPQmF2Z1J4Q29zdDEJDwAAAAbYAwAANWlSeFF1YXJ0ZXJseVJlcG9ydFBhY2thZ2VfQk9CYXZnUnhDb3N0MV9CT0JhdmdSeENvc3QxCRgAAAAJDwAAAAkXAAAASokoCWL7ygEBAQAG3AMAAAdTbGlkZTI5CQ8AAAAJ2AMAAAnWAwAACQ8AAAAAAAAAGQAAAAAJ3AMAAAoJEQAAAHIBAAD4AgAAAR38//8J////AgAAAAAAAAAJBAAAAAkMAAAAAAEBAAABGvz///P///8AAAAAAAGaAAAAdQAAAAnnAwAAAQnoAwAACekDAAAJ6gMAAAnrAwAAAAAAAAAABuwDAAASQk9CYXZnUnhDb3N0VHJlbmQxCQ8AAAAG7gMAAD9pUnhRdWFydGVybHlSZXBvcnRQYWNrYWdlX0JPQmF2Z1J4Q29zdFRyZW5kMV9CT0JhdmdSeENvc3RUcmVuZDEJGAAAAAkPAAAACRcAAABKiSgJYvvKAQEBAAbyAwAAB1NsaWRlMjkJDwAAAAnuAwAACewDAAAJDwAAAAAAAAAZAAAAAAnyAwAACgkRAAAApAEAAAwDAAABB/z//wn///8CAAAAAAAAAAkEAAAACQwAAAAAAQEAAAEE/P//8////wAAAAAAAZsAAAB1AAAACf0DAAABCf4DAAAJ/wMAAAkABAAACQEEAAAAAAAAAAAGAgQAAA1MT0JhdmdSeENvc3QxCQ8AAAAGBAQAADVpUnhRdWFydGVybHlSZXBvcnRQYWNrYWdlX0xPQmF2Z1J4Q29zdDFfTE9CYXZnUnhDb3N0MQkYAAAACQ8AAAAJFwAAAEqJKAli+8oBAQEABggEAAAHU2xpZGUyOQkPAAAACQQEAAAJAgQAAAkPAAAAAAAAABkAAAAACQgEAAAKCREAAADWAQAAIAMAAAHx+///Cf///wIAAAAAAAAACQQAAAAJDAAAAAABAQAAAe77///z////AAAAAAABnAAAAHUAAAAJEwQAAAEJFAQAAAkVBAAACRYEAAAJFwQAAAAAAAAAAAYYBAAAEkxPQmF2Z1J4Q29zdFRyZW5kMQkPAAAABhoEAAA/aVJ4UXVhcnRlcmx5UmVwb3J0UGFja2FnZV9MT0JhdmdSeENvc3RUcmVuZDFfTE9CYXZnUnhDb3N0VHJlbmQxCRgAAAAJDwAAAAkXAAAASokoCWL7ygEBAQAGHgQAAAdTbGlkZTI5CQ8AAAAJGgQAAAkYBAAACQ8AAAAAAAAAGQAAAAAJHgQAAAoJEQAAABQAAACYAwAAAdv7//8J////AgAAAAAAAAAJBAAAAAkMAAAAAAEBAAAB2Pv///P///8AAAAAAAGdAAAAdQAAAAkpBAAAAQkqBAAACSsEAAAJLAQAAAktBAAAAAAAAAAABi4EAAAPUnhzUE1QTWN1cnJlbnQxCQ8AAAAGMAQAADlpUnhRdWFydGVybHlSZXBvcnRQYWNrYWdlX1J4c1BNUE1jdXJyZW50MV9SeHNQTVBNY3VycmVudDEJGAAAAAkPAAAACRcAAABKiSgJYvvKAQEBAAY0BAAAB1NsaWRlMjkJDwAAAAkwBAAACS4EAAAJDwAAAAAAAAAZAAAAAAk0BAAACgkRAAAARgAAAKwDAAABxfv//wn///8CAAAAAAAAAAkEAAAACQwAAAAAAQEAAAHC+///8////wAAAAAAAZ4AAAB1AAAACT8EAAABCUAEAAAJQQQAAAlCBAAACUMEAAAAAAAAAAAGRAQAABBSeHNQTVBNcHJldmlvdXMxCQ8AAAAGRgQAADtpUnhRdWFydGVybHlSZXBvcnRQYWNrYWdlX1J4c1BNUE1wcmV2aW91czFfUnhzUE1QTXByZXZpb3VzMQkYAAAACQ8AAAAJFwAAAEqJKAli+8oBAQEABkoEAAAHU2xpZGUyOQkPAAAACUYEAAAJRAQAAAkPAAAAAAAAABkAAAAACUoEAAAKCREAAAB4AAAAwAMAAAGv+///Cf///wIAAAAAAAAACQQAAAAJDAAAAAABAQAAAaz7///z////AAAAAAABnwAAAHUAAAAJVQQAAAEJVgQAAAlXBAAACVgEAAAJWQQAAAAAAAAAAAZaBAAAFVBjdERpZmZlcmVuY2VSeHNQTVBNMQkPAAAABlwEAABFaVJ4UXVhcnRlcmx5UmVwb3J0UGFja2FnZV9QY3REaWZmZXJlbmNlUnhzUE1QTTFfUGN0RGlmZmVyZW5jZVJ4c1BNUE0xCRgAAAAJDwAAAAkXAAAASokoCWL7ygEBAQAGYAQAAAdTbGlkZTI5CQ8AAAAJXAQAAAlaBAAACQ8AAAAAAAAAGQAAAAAJYAQAAAoJEQAAAKoAAADUAwAAAZn7//8J////AgAAAAAAAAAJBAAAAAkMAAAAAAEBAAABlvv///P///8AAAAAAAGgAAAAdQAAAAlrBAAAAQlsBAAACW0EAAAJbgQAAAlvBAAAAAAAAAAABnAEAAALQk9CcnhzUE1QTTEJDwAAAAZyBAAAMWlSeFF1YXJ0ZXJseVJlcG9ydFBhY2thZ2VfQk9CcnhzUE1QTTFfQk9CcnhzUE1QTTEJGAAAAAkPAAAACRcAAABKiSgJYvvKAQEBAAZ2BAAAB1NsaWRlMjkJDwAAAAlyBAAACXAEAAAJDwAAAAAAAAAZAAAAAAl2BAAACgkRAAAA3AAAAOgDAAABg/v//wn///8CAAAAAAAAAAkEAAAACQwAAAAAAQEAAAGA+///8////wAAAAAAAaEAAAB1AAAACYEEAAABCYIEAAAJgwQAAAmEBAAACYUEAAAAAAAAAAAGhgQAABBCT0JyeHNQTVBNdHJlbmQxCQ8AAAAGiAQAADtpUnhRdWFydGVybHlSZXBvcnRQYWNrYWdlX0JPQnJ4c1BNUE10cmVuZDFfQk9CcnhzUE1QTXRyZW5kMQkYAAAACQ8AAAAJFwAAAEqJKAli+8oBAQEABowEAAAHU2xpZGUyOQkPAAAACYgEAAAJhgQAAAkPAAAAAAAAABkAAAAACYwEAAAKCREAAAAOAQAA/AMAAAFt+///Cf///wIAAAAAAAAACQQAAAAJDAAAAAABAQAAAWr7///z////AAAAAAABogAAAHUAAAAJlwQAAAEJmAQAAAmZBAAACZoEAAAJmwQAAAAAAAAAAAacBAAAC0xPQnJ4c1BNUE0xCQ8AAAAGngQAADFpUnhRdWFydGVybHlSZXBvcnRQYWNrYWdlX0xPQnJ4c1BNUE0xX0xPQnJ4c1BNUE0xCRgAAAAJDwAAAAkXAAAASokoCWL7ygEBAQAGogQAAAdTbGlkZTI5CQ8AAAAJngQAAAmcBAAACQ8AAAAAAAAAGQAAAAAJogQAAAoJEQAAAEABAAAQBAAAAVf7//8J////AgAAAAAAAAAJBAAAAAkMAAAAAAEBAAABVPv///P///8AAAAAAAGjAAAAdQAAAAmtBAAAAQmuBAAACa8EAAAJsAQAAAmxBAAAAAAAAAAABrIEAAAQTE9CcnhzUE1QTXRyZW5kMQkPAAAABrQEAAA7aVJ4UXVhcnRlcmx5UmVwb3J0UGFja2FnZV9MT0JyeHNQTVBNdHJlbmQxX0xPQnJ4c1BNUE10cmVuZDEJGAAAAAkPAAAACRcAAABKiSgJYvvKAQEBAAa4BAAAB1NsaWRlMjkJDwAAAAm0BAAACbIEAAAJDwAAAAAAAAAZAAAAAAm4BAAACgkRAAAAcgEAACQEAAABQfv//wn///8CAAAAAAAAAAkEAAAACQwAAAAAAQEAAAE++///8////wAAAAAAAaQAAAB1AAAACcMEAAABCcQEAAAJxQQAAAnGBAAACccEAAAAAAAAAAAGyAQAABFNYnJQYWlkUGN0Q3VycmVudAkPAAAABsoEAAA9aVJ4UXVhcnRlcmx5UmVwb3J0UGFja2FnZV9NYnJQYWlkUGN0Q3VycmVudF9NYnJQYWlkUGN0Q3VycmVudAkYAAAACQ8AAAAJFwAAAKTrKgli+8oBAQEABs4EAAAHU2xpZGUyOQkPAAAACcoEAAAJyAQAAAkPAAAAAAAAABkAAAAACc4EAAAKCREAAACkAQAAOAQAAAEr+///Cf///wIAAAAAAAAACQQAAAAJDAAAAAABAQAAASj7///z////AAAAAAABpQAAAHUAAAAJ2QQAAAEJ2gQAAAnbBAAACdwEAAAJ3QQAAAAAAAAAAAbeBAAAEk1iclBhaWRQY3RQcmV2aW91cwkPAAAABuAEAAA/aVJ4UXVhcnRlcmx5UmVwb3J0UGFja2FnZV9NYnJQYWlkUGN0UHJldmlvdXNfTWJyUGFpZFBjdFByZXZpb3VzCRgAAAAJDwAAAAkXAAAApOsqCWL7ygEBAQAG5AQAAAdTbGlkZTI5CQ8AAAAJ4AQAAAneBAAACQ8AAAAAAAAAGQAAAAAJ5AQAAAoJEQAAANYBAABMBAAAARX7//8J////AgAAAAAAAAAJBAAAAAkMAAAAAAEBAAABEvv///P///8AAAAAAAGmAAAAdQAAAAnvBAAAAQnwBAAACfEEAAAJ8gQAAAnzBAAAAAAAAAAABvQEAAARUGN0RGlmZk1iclBhaWRQY3QJDwAAAAb2BAAAPWlSeFF1YXJ0ZXJseVJlcG9ydFBhY2thZ2VfUGN0RGlmZk1iclBhaWRQY3RfUGN0RGlmZk1iclBhaWRQY3QJGAAAAAkPAAAACRcAAACk6yoJYvvKAQEBAAb6BAAAB1NsaWRlMjkJDwAAAAn2BAAACfQEAAAJDwAAAAAAAAAZAAAAAAn6BAAACgkRAAAAFAAAAMQEAAAB//r//wn///8CAAAAAAAAAAkEAAAACQwAAAAAAQEAAAH8+v//8////wAAAAAAAacAAAB1AAAACQUFAAABCQYFAAAJBwUAAAkIBQAACQkFAAAAAAAAAAAGCgUAAAtCT0JtYnJQZFBjdAkPAAAABgwFAAAxaVJ4UXVhcnRlcmx5UmVwb3J0UGFja2FnZV9CT0JtYnJQZFBjdF9CT0JtYnJQZFBjdAkYAAAACQ8AAAAJFwAAAKTrKgli+8oBAQEABhAFAAAHU2xpZGUyOQkPAAAACQwFAAAJCgUAAAkPAAAAAAAAABkAAAAACRAFAAAKCREAAABGAAAA2AQAAAHp+v//Cf///wIAAAAAAAAACQQAAAAJDAAAAAABAQAAAeb6///z////AAAAAAABqAAAAHUAAAAJGwUAAAEJHAUAAAkdBQAACR4FAAAJHwUAAAAAAAAAAAYgBQAAEEJPQm1iclBkUGN0VHJlbmQJDwAAAAYiBQAAO2lSeFF1YXJ0ZXJseVJlcG9ydFBhY2thZ2VfQk9CbWJyUGRQY3RUcmVuZF9CT0JtYnJQZFBjdFRyZW5kCRgAAAAJDwAAAAkXAAAApOsqCWL7ygEBAQAGJgUAAAdTbGlkZTI5CQ8AAAAJIgUAAAkgBQAACQ8AAAAAAAAAGQAAAAAJJgUAAAoJEQAAAHgAAADsBAAAAdP6//8J////AgAAAAAAAAAJBAAAAAkMAAAAAAEBAAAB0Pr///P///8AAAAAAAGpAAAAdQAAAAkxBQAAAQkyBQAACTMFAAAJNAUAAAk1BQAAAAAAAAAABjYFAAALTE9CbWJyUGRQY3QJDwAAAAY4BQAAMWlSeFF1YXJ0ZXJseVJlcG9ydFBhY2thZ2VfTE9CbWJyUGRQY3RfTE9CbWJyUGRQY3QJGAAAAAkPAAAACRcAAACk6yoJYvvKAQEBAAY8BQAAB1NsaWRlMjkJDwAAAAk4BQAACTYFAAAJDwAAAAAAAAAZAAAAAAk8BQAACgkRAAAAqgAAAAAFAAABvfr//wn///8CAAAAAAAAAAkEAAAACQwAAAAAAQEAAAG6+v//8////wAAAAAAAaoAAAB1AAAACUcFAAABCUgFAAAJSQUAAAlKBQAACUsFAAAAAAAAAAAGTAUAABFMT0JtYnJQYWlkUGN0VHJuZAkPAAAABk4FAAA9aVJ4UXVhcnRlcmx5UmVwb3J0UGFja2FnZV9MT0JtYnJQYWlkUGN0VHJuZF9MT0JtYnJQYWlkUGN0VHJuZAkYAAAACQ8AAAAJFwAAAKTrKgli+8oBAQEABlIFAAAHU2xpZGUyOQkPAAAACU4FAAAJTAUAAAkPAAAAAAAAABkAAAAACVIFAAAKCREAAADcAAAAFAUAAAGn+v//Cf///wIAAAAAAAAACQQAAAAJDAAAAAABAQAAAaT6///z////AAAAAAABqwAAAHUAAAAJXQUAAAEJXgUAAAlfBQAACWAFAAAJYQUAAAAAAAAAAAZiBQAACkdEUmN1cnJlbnQJDwAAAAZkBQAAL2lSeFF1YXJ0ZXJseVJlcG9ydFBhY2thZ2VfR0RSY3VycmVudF9HRFJjdXJyZW50CRgAAAAJDwAAAAkXAAAApOsqCWL7ygEBAQAGaAUAAAdTbGlkZTI5CQ8AAAAJZAUAAAliBQAACQ8AAAAAAAAAGQAAAAAJaAUAAAoJEQAAAA4BAAAoBQAAAZH6//8J////AgAAAAAAAAAJBAAAAAkMAAAAAAEBAAABjvr///P///8AAAAAAAGsAAAAdQAAAAlzBQAAAQl0BQAACXUFAAAJdgUAAAl3BQAAAAAAAAAABngFAAALR0RScHJldmlvdXMJDwAAAAZ6BQAAMWlSeFF1YXJ0ZXJseVJlcG9ydFBhY2thZ2VfR0RScHJldmlvdXNfR0RScHJldmlvdXMJGAAAAAkPAAAACRcAAACk6yoJYvvKAQEBAAZ+BQAAB1NsaWRlMjkJDwAAAAl6BQAACXgFAAAJDwAAAAAAAAAZAAAAAAl+BQAACgkRAAAAQAEAADwFAAABe/r//wn///8CAAAAAAAAAAkEAAAACQwAAAAAAQEAAAF4+v//8////wAAAAAAAa0AAAB1AAAACYkFAAABCYoFAAAJiwUAAAmMBQAACY0FAAAAAAAAAAAGjgUAAApQY3REaWZmR0RSCQ8AAAAGkAUAAC9pUnhRdWFydGVybHlSZXBvcnRQYWNrYWdlX1BjdERpZmZHRFJfUGN0RGlmZkdEUgkYAAAACQ8AAAAJFwAAAKTrKgli+8oBAQEABpQFAAAHU2xpZGUyOQkPAAAACZAFAAAJjgUAAAkPAAAAAAAAABkAAAAACZQFAAAKCREAAAByAQAAUAUAAAFl+v//Cf///wIAAAAAAAAACQQAAAAJDAAAAAABAQAAAWL6///z////AAAAAAABrgAAAHUAAAAJnwUAAAEJoAUAAAmhBQAACaIFAAAJowUAAAAAAAAAAAakBQAABkJPQmdkcgkPAAAABqYFAAAnaVJ4UXVhcnRlcmx5UmVwb3J0UGFja2FnZV9CT0JnZHJfQk9CZ2RyCRgAAAAJDwAAAAkXAAAApOsqCWL7ygEBAQAGqgUAAAdTbGlkZTI5CQ8AAAAJpgUAAAmkBQAACQ8AAAAAAAAAGQAAAAAJqgUAAAoJEQAAAKQBAABkBQAAAU/6//8J////AgAAAAAAAAAJBAAAAAkMAAAAAAEBAAABTPr///P///8AAAAAAAGvAAAAdQAAAAm1BQAAAQm2BQAACbcFAAAJuAUAAAm5BQAAAAAAAAAABroFAAALQk9CZ2RyVHJlbmQJDwAAAAa8BQAAMWlSeFF1YXJ0ZXJseVJlcG9ydFBhY2thZ2VfQk9CZ2RyVHJlbmRfQk9CZ2RyVHJlbmQJGAAAAAkPAAAACRcAAACk6yoJYvvKAQEBAAbABQAAB1NsaWRlMjkJDwAAAAm8BQAACboFAAAJDwAAAAAAAAAZAAAAAAnABQAACgkRAAAA1gEAAHgFAAABOfr//wn///8CAAAAAAAAAAkEAAAACQwAAAAAAQEAAAE2+v//8////wAAAAAAAbAAAAB1AAAACcsFAAABCcwFAAAJzQUAAAnOBQAACc8FAAAAAAAAAAAG0AUAAAZMT0JnZHIJDwAAAAbSBQAAJ2lSeFF1YXJ0ZXJseVJlcG9ydFBhY2thZ2VfTE9CZ2RyX0xPQmdkcgkYAAAACQ8AAAAJFwAAAKTrKgli+8oBAQEABtYFAAAHU2xpZGUyOQkPAAAACdIFAAAJ0AUAAAkPAAAAAAAAABkAAAAACdYFAAAKCREAAAAUAAAA8AUAAAEj+v//Cf///wIAAAAAAAAACQQAAAAJDAAAAAABAQAAASD6///z////AAAAAAABsQAAAHUAAAAJ4QUAAAEJ4gUAAAnjBQAACeQFAAAJ5QUAAAAAAAAAAAbmBQAAC0xPQmdkclRyZW5kCQ8AAAAG6AUAADFpUnhRdWFydGVybHlSZXBvcnRQYWNrYWdlX0xPQmdkclRyZW5kX0xPQmdkclRyZW5kCRgAAAAJDwAAAAkXAAAApOsqCWL7ygEBAQAG7AUAAAdTbGlkZTI5CQ8AAAAJ6AUAAAnmBQAACQ8AAAAAAAAAGQAAAAAJ7AUAAAoJEQAAAEYAAAAEBgAAAQ36//8J////AgAAAAAAAAAJBAAAAAkMAAAAAAEBAAABCvr///P///8AAAAAAAGyAAAAdQAAAAn3BQAAAQn4BQAACfkFAAAJ+gUAAAn7BQAAAAAAAAAABvwFAAAUTWFpbE9yZGVyUmF0ZUN1cnJlbnQJDwAAAAb+BQAAQ2lSeFF1YXJ0ZXJseVJlcG9ydFBhY2thZ2VfTWFpbE9yZGVyUmF0ZUN1cnJlbnRfTWFpbE9yZGVyUmF0ZUN1cnJlbnQJGAAAAAkPAAAACRcAAACk6yoJYvvKAQEBAAYCBgAAB1NsaWRlMjkJDwAAAAn+BQAACfwFAAAJDwAAAAAAAAAZAAAAAAkCBgAACgkRAAAAeAAAABgGAAAB9/n//wn///8CAAAAAAAAAAkEAAAACQwAAAAAAQEAAAH0+f//8////wAAAAAAAbMAAAB1AAAACQ0GAAABCQ4GAAAJDwYAAAkQBgAACREGAAAAAAAAAAAGEgYAABVNYWlsT3JkZXJSYXRlUHJldmlvdXMJDwAAAAYUBgAARWlSeFF1YXJ0ZXJseVJlcG9ydFBhY2thZ2VfTWFpbE9yZGVyUmF0ZVByZXZpb3VzX01haWxPcmRlclJhdGVQcmV2aW91cwkYAAAACQ8AAAAJFwAAAKTrKgli+8oBAQEABhgGAAAHU2xpZGUyOQkPAAAACRQGAAAJEgYAAAkPAAAAAAAAABkAAAAACRgGAAAKCREAAACqAAAALAYAAAHh+f//Cf///wIAAAAAAAAACQQAAAAJDAAAAAABAQAAAd75///z////AAAAAAABtAAAAHUAAAAJIwYAAAEJJAYAAAklBgAACSYGAAAJJwYAAAAAAAAAAAYoBgAAFFBjdERpZmZNYWlsT3JkZXJSYXRlCQ8AAAAGKgYAAENpUnhRdWFydGVybHlSZXBvcnRQYWNrYWdlX1BjdERpZmZNYWlsT3JkZXJSYXRlX1BjdERpZmZNYWlsT3JkZXJSYXRlCRgAAAAJDwAAAAkXAAAApOsqCWL7ygEBAQAGLgYAAAdTbGlkZTI5CQ8AAAAJKgYAAAkoBgAACQ8AAAAAAAAAGQAAAAAJLgYAAAoJEQAAANwAAABABgAAAcv5//8J////AgAAAAAAAAAJBAAAAAkMAAAAAAEBAAAByPn///P///8AAAAAAAG1AAAAdQAAAAk5BgAAAQk6BgAACTsGAAAJPAYAAAk9BgAAAAAAAAAABj4GAAAQQk9CbWFpbE9yZGVyUmF0ZQkPAAAABkAGAAA7aVJ4UXVhcnRlcmx5UmVwb3J0UGFja2FnZV9CT0JtYWlsT3JkZXJSYXRlX0JPQm1haWxPcmRlclJhdGUJGAAAAAkPAAAACRcAAACk6yoJYvvKAQEBAAZEBgAAB1NsaWRlMjkJDwAAAAlABgAACT4GAAAJDwAAAAAAAAAZAAAAAAlEBgAACgkRAAAADgEAAFQGAAABtfn//wn///8CAAAAAAAAAAkEAAAACQwAAAAAAQEAAAGy+f//8////wAAAAAAAbYAAAB1AAAACU8GAAABCVAGAAAJUQYAAAlSBgAACVMGAAAAAAAAAAAGVAYAABVCT0JtYWlsT3JkZXJSYXRlVHJlbmQJDwAAAAZWBgAARWlSeFF1YXJ0ZXJseVJlcG9ydFBhY2thZ2VfQk9CbWFpbE9yZGVyUmF0ZVRyZW5kX0JPQm1haWxPcmRlclJhdGVUcmVuZAkYAAAACQ8AAAAJFwAAAKTrKgli+8oBAQEABloGAAAHU2xpZGUyOQkPAAAACVYGAAAJVAYAAAkPAAAAAAAAABkAAAAACVoGAAAKCREAAABAAQAAaAYAAAGf+f//Cf///wIAAAAAAAAACQQAAAAJDAAAAAABAQAAAZz5///z////AAAAAAABtwAAAHUAAAAJZQYAAAEJZgYAAAlnBgAACWgGAAAJaQYAAAAAAAAAAAZqBgAAEExPQm1haWxPcmRlclJhdGUJDwAAAAZsBgAAO2lSeFF1YXJ0ZXJseVJlcG9ydFBhY2thZ2VfTE9CbWFpbE9yZGVyUmF0ZV9MT0JtYWlsT3JkZXJSYXRlCRgAAAAJDwAAAAkXAAAApOsqCWL7ygEBAQAGcAYAAAdTbGlkZTI5CQ8AAAAJbAYAAAlqBgAACQ8AAAAAAAAAGQAAAAAJcAYAAAoJEQAAAHIBAAB8BgAAAYn5//8J////AgAAAAAAAAAJBAAAAAkMAAAAAAEBAAABhvn///P///8AAAAAAAG4AAAAdQAAAAl7BgAAAQl8BgAACX0GAAAJfgYAAAl/BgAAAAAAAAAABoAGAAAVTE9CbWFpbE9yZGVyUmF0ZVRyZW5kCQ8AAAAGggYAAEVpUnhRdWFydGVybHlSZXBvcnRQYWNrYWdlX0xPQm1haWxPcmRlclJhdGVUcmVuZF9MT0JtYWlsT3JkZXJSYXRlVHJlbmQJGAAAAAkPAAAACRcAAACk6yoJYvvKAQEBAAaGBgAAB1NsaWRlMjkJDwAAAAmCBgAACYAGAAAJDwAAAAAAAAAZAAAAAAmGBgAACgkRAAAApAEAAJAGAAABc/n//wn///8CAAAAAAAAAAkEAAAACQwAAAAAAQEAAAFw+f//8////wAAAAAAAbkAAAB1AAAACZEGAAABCZIGAAAJkwYAAAmUBgAACZUGAAAAAAAAAAAGlgYAABRBdmdEYXlzU3VwcGx5Q3VycmVudAkPAAAABpgGAABDaVJ4UXVhcnRlcmx5UmVwb3J0UGFja2FnZV9BdmdEYXlzU3VwcGx5Q3VycmVudF9BdmdEYXlzU3VwcGx5Q3VycmVudAkYAAAACQ8AAAAJFwAAAKTrKgli+8oBAQEABpwGAAAHU2xpZGUyOQkPAAAACZgGAAAJlgYAAAkPAAAAAAAAABkAAAAACZwGAAAKCREAAADWAQAApAYAAAFd+f//Cf///wIAAAAAAAAACQQAAAAJDAAAAAABAQAAAVr5///z////AAAAAAABugAAAHUAAAAJpwYAAAEJqAYAAAmpBgAACaoGAAAJqwYAAAAAAAAAAAasBgAAFUF2Z0RheXNTdXBwbHlQcmV2aW91cwkPAAAABq4GAABFaVJ4UXVhcnRlcmx5UmVwb3J0UGFja2FnZV9BdmdEYXlzU3VwcGx5UHJldmlvdXNfQXZnRGF5c1N1cHBseVByZXZpb3VzCRgAAAAJDwAAAAkXAAAApOsqCWL7ygEBAQAGsgYAAAdTbGlkZTI5CQ8AAAAJrgYAAAmsBgAACQ8AAAAAAAAAGQAAAAAJsgYAAAoJEQAAABQAAAAcBwAAAUf5//8J////AgAAAAAAAAAJBAAAAAkMAAAAAAEBAAABRPn///P///8AAAAAAAG7AAAAdQAAAAm9BgAAAQm+BgAACb8GAAAJwAYAAAnBBgAAAAAAAAAABsIGAAAUUGN0RGlmZkF2Z0RheXNTdXBwbHkJDwAAAAbEBgAAQ2lSeFF1YXJ0ZXJseVJlcG9ydFBhY2thZ2VfUGN0RGlmZkF2Z0RheXNTdXBwbHlfUGN0RGlmZkF2Z0RheXNTdXBwbHkJGAAAAAkPAAAACRcAAACk6yoJYvvKAQEBAAbIBgAAB1NsaWRlMjkJDwAAAAnEBgAACcIGAAAJDwAAAAAAAAAZAAAAAAnIBgAACgkRAAAARgAAADAHAAABMfn//wn///8CAAAAAAAAAAkEAAAACQwAAAAAAQEAAAEu+f//8////wAAAAAAAbwAAAB1AAAACdMGAAABCdQGAAAJ1QYAAAnWBgAACdcGAAAAAAAAAAAG2AYAABBCT0JhdmdEYXlzU3VwcGx5CQ8AAAAG2gYAADtpUnhRdWFydGVybHlSZXBvcnRQYWNrYWdlX0JPQmF2Z0RheXNTdXBwbHlfQk9CYXZnRGF5c1N1cHBseQkYAAAACQ8AAAAJFwAAAKTrKgli+8oBAQEABt4GAAAHU2xpZGUyOQkPAAAACdoGAAAJ2AYAAAkPAAAAAAAAABkAAAAACd4GAAAKCREAAAB4AAAARAcAAAEb+f//Cf///wIAAAAAAAAACQQAAAAJDAAAAAABAQAAARj5///z////AAAAAAABvQAAAHUAAAAJ6QYAAAEJ6gYAAAnrBgAACewGAAAJ7QYAAAAAAAAAAAbuBgAAFUJPQmF2Z0RheXNTdXBwbHlUcmVuZAkPAAAABvAGAABFaVJ4UXVhcnRlcmx5UmVwb3J0UGFja2FnZV9CT0JhdmdEYXlzU3VwcGx5VHJlbmRfQk9CYXZnRGF5c1N1cHBseVRyZW5kCRgAAAAJDwAAAAkXAAAApOsqCWL7ygEBAQAG9AYAAAdTbGlkZTI5CQ8AAAAJ8AYAAAnuBgAACQ8AAAAAAAAAGQAAAAAJ9AYAAAoJEQAAAKoAAABYBwAAAQX5//8J////AgAAAAAAAAAJBAAAAAkMAAAAAAEBAAABAvn///P///8AAAAAAAG+AAAAdQAAAAn/BgAAAQkABwAACQEHAAAJAgcAAAkDBwAAAAAAAAAABgQHAAAQTE9CYXZnRGF5c1N1cHBseQkPAAAABgYHAAA7aVJ4UXVhcnRlcmx5UmVwb3J0UGFja2FnZV9MT0JhdmdEYXlzU3VwcGx5X0xPQmF2Z0RheXNTdXBwbHkJGAAAAAkPAAAACRcAAACk6yoJYvvKAQEBAAYKBwAAB1NsaWRlMjkJDwAAAAkGBwAACQQHAAAJDwAAAAAAAAAZAAAAAAkKBwAACgkRAAAA3AAAAGwHAAAB7/j//wn///8CAAAAAAAAAAkEAAAACQwAAAAAAQEAAAHs+P//8////wAAAAAAAb8AAAB1AAAACRUHAAABCRYHAAAJFwcAAAkYBwAACRkHAAAAAAAAAAAGGgcAABVMT0JhdmdEYXlzU3VwcGx5VHJlbmQJDwAAAAYcBwAARWlSeFF1YXJ0ZXJseVJlcG9ydFBhY2thZ2VfTE9CYXZnRGF5c1N1cHBseVRyZW5kX0xPQmF2Z0RheXNTdXBwbHlUcmVuZAkYAAAACQ8AAAAJFwAAAKTrKgli+8oBAQEABiAHAAAHU2xpZGUyOQkPAAAACRwHAAAJGgcAAAkPAAAAAAAAABkAAAAACSAHAAAKCREAAAAOAQAAgAcAAAHZ+P//Cf///wIAAAAAAAAACQQAAAAJDAAAAAABAQAAAdb4///z////AAAAAAABwAAAAHUAAAAJKwcAAAEJLAcAAAktBwAACS4HAAAJLwcAAAAAAAAAAAYwBwAAGFNwZWNQbGFuU3BlbmRQTVBNY3VycmVudAkPAAAABjIHAABLaVJ4UXVhcnRlcmx5UmVwb3J0UGFja2FnZV9TcGVjUGxhblNwZW5kUE1QTWN1cnJlbnRfU3BlY1BsYW5TcGVuZFBNUE1jdXJyZW50CRgAAAAJDwAAAAkXAAAApOsqCWL7ygEBAQAGNgcAAAdTbGlkZTI5CQ8AAAAJMgcAAAkwBwAACQ8AAAAAAAAAGQAAAAAJNgcAAAoJEQAAAEABAACUBwAAAcP4//8J////AgAAAAAAAAAJBAAAAAkMAAAAAAEBAAABwPj///P///8AAAAAAAHBAAAAdQAAAAlBBwAAAQlCBwAACUMHAAAJRAcAAAlFBwAAAAAAAAAABkYHAAAZU3BlY1BsYW5TcGVuZFBNUE1wcmV2aW91cwkPAAAABkgHAABNaVJ4UXVhcnRlcmx5UmVwb3J0UGFja2FnZV9TcGVjUGxhblNwZW5kUE1QTXByZXZpb3VzX1NwZWNQbGFuU3BlbmRQTVBNcHJldmlvdXMJGAAAAAkPAAAACRcAAAD+TS0JYvvKAQEBAAZMBwAAB1NsaWRlMjkJDwAAAAlIBwAACUYHAAAJDwAAAAAAAAAZAAAAAAlMBwAACgkRAAAAcgEAAKgHAAABrfj//wn///8CAAAAAAAAAAkEAAAACQwAAAAAAQEAAAGq+P//8////wAAAAAAAcIAAAB1AAAACVcHAAABCVgHAAAJWQcAAAlaBwAACVsHAAAAAAAAAAAGXAcAABhQY3REaWZmU3BlY1BsYW5TcGVuZFBNUE0JDwAAAAZeBwAAS2lSeFF1YXJ0ZXJseVJlcG9ydFBhY2thZ2VfUGN0RGlmZlNwZWNQbGFuU3BlbmRQTVBNX1BjdERpZmZTcGVjUGxhblNwZW5kUE1QTQkYAAAACQ8AAAAJFwAAAP5NLQli+8oBAQEABmIHAAAHU2xpZGUyOQkPAAAACV4HAAAJXAcAAAkPAAAAAAAAABkAAAAACWIHAAAKCREAAACkAQAAvAcAAAGX+P//Cf///wIAAAAAAAAACQQAAAAJDAAAAAABAQAAAZT4///z////AAAAAAABwwAAAHUAAAAJbQcAAAEJbgcAAAlvBwAACXAHAAAJcQcAAAAAAAAAAAZyBwAAFEJPQnNwZWNQbGFuU3BlbmRQTVBNCQ8AAAAGdAcAAENpUnhRdWFydGVybHlSZXBvcnRQYWNrYWdlX0JPQnNwZWNQbGFuU3BlbmRQTVBNX0JPQnNwZWNQbGFuU3BlbmRQTVBNCRgAAAAJDwAAAAkXAAAA/k0tCWL7ygEBAQAGeAcAAAdTbGlkZTI5CQ8AAAAJdAcAAAlyBwAACQ8AAAAAAAAAGQAAAAAJeAcAAAoJEQAAANYBAADQBwAAAYH4//8J////AgAAAAAAAAAJBAAAAAkMAAAAAAEBAAABfvj///P///8AAAAAAAHEAAAAdQAAAAmDBwAAAQmEBwAACYUHAAAJhgcAAAmHBwAAAAAAAAAABogHAAAZQk9Cc3BlY1BsYW5TcGVuZFBNUE10cmVuZAkPAAAABooHAABNaVJ4UXVhcnRlcmx5UmVwb3J0UGFja2FnZV9CT0JzcGVjUGxhblNwZW5kUE1QTXRyZW5kX0JPQnNwZWNQbGFuU3BlbmRQTVBNdHJlbmQJGAAAAAkPAAAACRcAAAD+TS0JYvvKAQEBAAaOBwAAB1NsaWRlMjkJDwAAAAmKBwAACYgHAAAJDwAAAAAAAAAZAAAAAAmOBwAACgkRAAAAFAAAAEgIAAABa/j//wn///8CAAAAAAAAAAkEAAAACQwAAAAAAQEAAAFo+P//8////wAAAAAAAcUAAAB1AAAACZkHAAABCZoHAAAJmwcAAAmcBwAACZ0HAAAAAAAAAAAGngcAABRMT0JzcGVjUGxhblNwZW5kUE1QTQkPAAAABqAHAABDaVJ4UXVhcnRlcmx5UmVwb3J0UGFja2FnZV9MT0JzcGVjUGxhblNwZW5kUE1QTV9MT0JzcGVjUGxhblNwZW5kUE1QTQkYAAAACQ8AAAAJFwAAAP5NLQli+8oBAQEABqQHAAAHU2xpZGUyOQkPAAAACaAHAAAJngcAAAkPAAAAAAAAABkAAAAACaQHAAAKCREAAABGAAAAXAgAAAFV+P//Cf///wIAAAAAAAAACQQAAAAJDAAAAAABAQAAAVL4///z////AAAAAAABxgAAAHUAAAAJrwcAAAEJsAcAAAmxBwAACbIHAAAJswcAAAAAAAAAAAa0BwAAGUxPQnNwZWNQbGFuU3BlbmRQTVBNdHJlbmQJDwAAAAa2BwAATWlSeFF1YXJ0ZXJseVJlcG9ydFBhY2thZ2VfTE9Cc3BlY1BsYW5TcGVuZFBNUE10cmVuZF9MT0JzcGVjUGxhblNwZW5kUE1QTXRyZW5kCRgAAAAJDwAAAAkXAAAA/k0tCWL7ygEBAQAGugcAAAdTbGlkZTI5CQ8AAAAJtgcAAAm0BwAACQ8AAAAAAAAAGQAAAAAJugcAAAoJEQAAAHgAAABwCAAAAT/4//8J////AgAAAAAAAAAJBAAAAAkMAAAAAAEBAAABPPj///P///8AAAAAAAHHAAAAdQAAAAnFBwAAAQnGBwAACccHAAAJyAcAAAnJBwAAAAAAAAAABsoHAAAXUGN0UGxhblNwZWNTcGVuZEN1cnJlbnQJDwAAAAbMBwAASWlSeFF1YXJ0ZXJseVJlcG9ydFBhY2thZ2VfUGN0UGxhblNwZWNTcGVuZEN1cnJlbnRfUGN0UGxhblNwZWNTcGVuZEN1cnJlbnQJGAAAAAkPAAAACRcAAAD+TS0JYvvKAQEBAAbQBwAAB1NsaWRlMjkJDwAAAAnMBwAACcoHAAAJDwAAAAAAAAAZAAAAAAnQBwAACgkRAAAAqgAAAIQIAAABKfj//wn///8CAAAAAAAAAAkEAAAACQwAAAAAAQEAAAEm+P//8////wAAAAAAAcgAAAB1AAAACdsHAAABCdwHAAAJ3QcAAAneBwAACd8HAAAAAAAAAAAG4AcAABhQY3RTcGVjUGxhblNwZW5kUHJldmlvdXMJDwAAAAbiBwAAS2lSeFF1YXJ0ZXJseVJlcG9ydFBhY2thZ2VfUGN0U3BlY1BsYW5TcGVuZFByZXZpb3VzX1BjdFNwZWNQbGFuU3BlbmRQcmV2aW91cwkYAAAACQ8AAAAJFwAAAP5NLQli+8oBAQEABuYHAAAHU2xpZGUyOQkPAAAACeIHAAAJ4AcAAAkPAAAAAAAAABkAAAAACeYHAAAKCREAAADcAAAAmAgAAAET+P//Cf///wIAAAAAAAAACQQAAAAJDAAAAAABAQAAARD4///z////AAAAAAAByQAAAHUAAAAJ8QcAAAEJ8gcAAAnzBwAACfQHAAAJ9QcAAAAAAAAAAAb2BwAAFFBjdERpZmZTcGVjUGxhblNwZW5kCQ8AAAAG+AcAAENpUnhRdWFydGVybHlSZXBvcnRQYWNrYWdlX1BjdERpZmZTcGVjUGxhblNwZW5kX1BjdERpZmZTcGVjUGxhblNwZW5kCRgAAAAJDwAAAAkXAAAA/k0tCWL7ygEBAQAG/AcAAAdTbGlkZTI5CQ8AAAAJ+AcAAAn2BwAACQ8AAAAAAAAAGQAAAAAJ/AcAAAoJEQAAAA4BAACsCAAAAf33//8J////AgAAAAAAAAAJBAAAAAkMAAAAAAEBAAAB+vf///P///8AAAAAAAHKAAAAdQAAAAkHCAAAAQkICAAACQkIAAAJCggAAAkLCAAAAAAAAAAABgwIAAATQk9CcGN0U3BlY1BsYW5TcGVuZAkPAAAABg4IAABBaVJ4UXVhcnRlcmx5UmVwb3J0UGFja2FnZV9CT0JwY3RTcGVjUGxhblNwZW5kX0JPQnBjdFNwZWNQbGFuU3BlbmQJGAAAAAkPAAAACRcAAAD+TS0JYvvKAQEBAAYSCAAAB1NsaWRlMjkJDwAAAAkOCAAACQwIAAAJDwAAAAAAAAAZAAAAAAkSCAAACgkRAAAAQAEAAMAIAAAB5/f//wn///8CAAAAAAAAAAkEAAAACQwAAAAAAQEAAAHk9///8////wAAAAAAAcsAAAB1AAAACR0IAAABCR4IAAAJHwgAAAkgCAAACSEIAAAAAAAAAAAGIggAABhCT0JwY3RTcGVjUGxhblNwZW5kVHJlbmQJDwAAAAYkCAAAS2lSeFF1YXJ0ZXJseVJlcG9ydFBhY2thZ2VfQk9CcGN0U3BlY1BsYW5TcGVuZFRyZW5kX0JPQnBjdFNwZWNQbGFuU3BlbmRUcmVuZAkYAAAACQ8AAAAJFwAAAP5NLQli+8oBAQEABigIAAAHU2xpZGUyOQkPAAAACSQIAAAJIggAAAkPAAAAAAAAABkAAAAACSgIAAAKCREAAAByAQAA1AgAAAHR9///Cf///wIAAAAAAAAACQQAAAAJDAAAAAABAQAAAc73///z////AAAAAAABzAAAAHUAAAAJMwgAAAEJNAgAAAk1CAAACTYIAAAJNwgAAAAAAAAAAAY4CAAAE0xPQnBjdFNwZWNQbGFuU3BlbmQJDwAAAAY6CAAAQWlSeFF1YXJ0ZXJseVJlcG9ydFBhY2thZ2VfTE9CcGN0U3BlY1BsYW5TcGVuZF9MT0JwY3RTcGVjUGxhblNwZW5kCRgAAAAJDwAAAAkXAAAA/k0tCWL7ygEBAQAGPggAAAdTbGlkZTI5CQ8AAAAJOggAAAk4CAAACQ8AAAAAAAAAGQAAAAAJPggAAAoJEQAAAKQBAADoCAAAAbv3//8J////AgAAAAAAAAAJBAAAAAkMAAAAAAEBAAABuPf///P///8AAAAAAAHNAAAAdQAAAAlJCAAAAQlKCAAACUsIAAAJTAgAAAlNCAAAAAAAAAAABk4IAAAYTE9CcGN0U3BlY1BsYW5TcGVuZFRyZW5kCQ8AAAAGUAgAAEtpUnhRdWFydGVybHlSZXBvcnRQYWNrYWdlX0xPQnBjdFNwZWNQbGFuU3BlbmRUcmVuZF9MT0JwY3RTcGVjUGxhblNwZW5kVHJlbmQJGAAAAAkPAAAACRcAAAD+TS0JYvvKAQEBAAZUCAAAB1NsaWRlMjkJDwAAAAlQCAAACU4IAAAJDwAAAAAAAAAZAAAAAAlUCAAACgkRAAAA1gEAAPwIAAABpff//wn///8CAAAAAAAAAAkEAAAACQwAAAAAAQEAAAGi9///8////wAAAAAAAc4AAAB1AAAACV8IAAABCWAIAAAJYQgAAAliCAAACWMIAAAAAAAAAAAGZAgAAAtQYWdlNjExMTExMQkPAAAABmYIAAAxaVJ4UXVhcnRlcmx5UmVwb3J0UGFja2FnZV9QYWdlNjExMTExMV9QYWdlNjExMTExMQkYAAAACQ8AAAAJFwAAAP5NLQli+8oBAAEACQ8AAAAJDwAAAAlmCAAACWQIAAAJDwAAAAAAAAAAAAAAAAkPAAAACgkRAAAAAAAAAAAAAAABkff//wn///8CAAAAAAAAAAkEAAAACQwAAAAAAQEAAAGO9///8////wAAAAAAAc8AAAB2AAAACXMIAAAAAAAACgkPAAAABnUIAAAEVGV4dAkYAAAACQ8AAAAJFwAAAP5NLQli+8oBAAAACQ8AAAAJDwAAAAl1CAAACgkPAAAAAAAAAAAAAAAACQ8AAAAKCREAAAAAAAAAAAAAAAGD9///Cf///wMAAAAAAAAACQQAAAAJDAAAAAABAQAAAYD3///z////AAAAAAAB0AAAAHYAAAAJgQgAAAAAAAAKCQ8AAAAGgwgAAARUZXh0CRgAAAAJDwAAAAkXAAAA/k0tCWL7ygEAAAAJDwAAAAkPAAAACYMIAAAKCQ8AAAAAAAAAAAAAAAAJDwAAAAoJEQAAAAAAAAAAAAAAAXX3//8J////AwAAAAAAAAAJBAAAAAkMAAAAAAEBAAABcvf///P///8AAAAAAAHRAAAAdQAAAAmPCAAAAQmQCAAACZEIAAAJkggAAAmTCAAAAAAAAAAABpQIAAAWSGVhZGVyRGF0YUxpc3QxMTEzNDIzNQkPAAAABpYIAABHaVJ4UXVhcnRlcmx5UmVwb3J0UGFja2FnZV9IZWFkZXJEYXRhTGlzdDExMTM0MjM1X0hlYWRlckRhdGFMaXN0MTExMzQyMzUJGAAAAAkPAAAACRcAAAD+TS0JYvvKAQABAAkPAAAACQ8AAAAJlggAAAmUCAAACQ8AAAAAAAAAAAAAAAAJDwAAAAoJEQAAAAAAAAAAAAAAAWH3//8J////AQAAAAAAAAAJBAAAAAkMAAAAAAEBAAABXvf///P///8AAAAAAAHSAAAAdgAAAAmjCAAAAAAAAAoJDwAAAAalCAAABFRleHQJGAAAAAkPAAAACRcAAAD+TS0JYvvKAQAAAAkPAAAACQ8AAAAJpQgAAAoJDwAAAAAAAAAAAAAAAAkPAAAACgkRAAAAAAAAAAAAAAABU/f//wn///8BAAAAAAAAAAkEAAAACQwAAAAAAQEAAAFQ9///8////wAAAAAAAdMAAAB1AAAACbEIAAABCbIIAAAJswgAAAm0CAAACbUIAAAAAAAAAAAGtggAABxUb3BUaGVyQ2xhc3Nlc2J5UGxhbkNvc3RMaXN0CQ8AAAAGuAgAAFNpUnhRdWFydGVybHlSZXBvcnRQYWNrYWdlX1RvcFRoZXJDbGFzc2VzYnlQbGFuQ29zdExpc3RfVG9wVGhlckNsYXNzZXNieVBsYW5Db3N0TGlzdAkYAAAACQ8AAAAJFwAAAP5NLQli+8oBAQEABrwIAAAHU2xpZGU2NwkPAAAACbgIAAAJtggAAAkPAAAAAAAAABkAAAAACbwIAAAKCREAAAAUAAAAFAAAAAE99///Cf///wIAAAAAAAAACQQAAAAJDAAAAAABAQAAATr3///z////AAAAAAAB1AAAAHYAAAAJxwgAAAAAAAAKCQ8AAAAGyQgAAARUZXh0CRgAAAAJDwAAAAkXAAAA/k0tCWL7ygEAAAAJDwAAAAkPAAAACckIAAAKCQ8AAAAAAAAAAAAAAAAJDwAAAAoJEQAAAAAAAAAAAAAAAS/3//8J////AwAAAAAAAAAJBAAAAAkMAAAAAAEBAAABLPf///P///8AAAAAAAHVAAAAdgAAAAnVCAAAAAAAAAoJDwAAAAbXCAAABFRleHQJGAAAAAkPAAAACRcAAAD+TS0JYvvKAQAAAAkPAAAACQ8AAAAJ1wgAAAoJDwAAAAAAAAAAAAAAAAkPAAAACgkRAAAAAAAAAAAAAAABIff//wn///8DAAAAAAAAAAkEAAAACQwAAAAAAQEAAAEe9///8////wAAAAAAAdYAAAB1AAAACeMIAAABCeQIAAAJ5QgAAAnmCAAACecIAAAAAAAAAAAG6AgAABdIZWFkZXJEYXRhTGlzdDExMTM0MjM1MQkPAAAABuoIAABJaVJ4UXVhcnRlcmx5UmVwb3J0UGFja2FnZV9IZWFkZXJEYXRhTGlzdDExMTM0MjM1MV9IZWFkZXJEYXRhTGlzdDExMTM0MjM1MQkYAAAACQ8AAAAJFwAAAP5NLQli+8oBAAEACQ8AAAAJDwAAAAnqCAAACegIAAAJDwAAAAAAAAAAAAAAAAkPAAAACgkRAAAAAAAAAAAAAAABDff//wn///8BAAAAAAAAAAkEAAAACQwAAAAAAQEAAAEK9///8////wAAAAAAAdcAAAB2AAAACfcIAAAAAAAACgkPAAAABvkIAAAEVGV4dAkYAAAACQ8AAAAJFwAAAP5NLQli+8oBAAAACQ8AAAAJDwAAAAn5CAAACgkPAAAAAAAAAAAAAAAACQ8AAAAKCREAAAAAAAAAAAAAAAH/9v//Cf///wEAAAAAAAAACQQAAAAJDAAAAAABAQAAAfz2///z////AAAAAAAB2AAAAHUAAAAJBQkAAAEJBgkAAAkHCQAACQgJAAAJCQkAAAAAAAAAAAYKCQAAFFRvcDIwRHJ1Z3NieVBsYW5QYWlkCQ8AAAAGDAkAAENpUnhRdWFydGVybHlSZXBvcnRQYWNrYWdlX1RvcDIwRHJ1Z3NieVBsYW5QYWlkX1RvcDIwRHJ1Z3NieVBsYW5QYWlkCRgAAAAJDwAAAAkXAAAAWLAvCWL7ygEBAQAGEAkAAAhTbGlkZTEwNAkPAAAACQwJAAAJCgkAAAkPAAAAAAAAABkAAAAACRAJAAAKCREAAAAUAAAAFAAAAAHp9v//Cf///wIAAAAAAAAACQQAAAAJDAAAAAABAQAAAeb2///z////AAAAAAAB2QAAAHYAAAAJGwkAAAAAAAAKCQ8AAAAGHQkAAARUZXh0CRgAAAAJDwAAAAkXAAAAWLAvCWL7ygEAAAAJDwAAAAkPAAAACR0JAAAKCQ8AAAAAAAAAAAAAAAAJDwAAAAoJEQAAAAAAAAAAAAAAAdv2//8J////AwAAAAAAAAAJBAAAAAkMAAAAAAEBAAAB2Pb///P///8AAAAAAAHaAAAAdgAAAAkpCQAAAAAAAAoJDwAAAAYrCQAABFRleHQJGAAAAAkPAAAACRcAAABYsC8JYvvKAQAAAAkPAAAACQ8AAAAJKwkAAAoJDwAAAAAAAAAAAAAAAAkPAAAACgkRAAAAAAAAAAAAAAABzfb//wn///8DAAAAAAAAAAkEAAAACQwAAAAAAQEAAAHK9v//8////wAAAAAAAdsAAAB1AAAACTcJAAABCTgJAAAJOQkAAAk6CQAACTsJAAAAAAAAAAAGPAkAABdIZWFkZXJEYXRhTGlzdDExMTM0MjM1MgkPAAAABj4JAABJaVJ4UXVhcnRlcmx5UmVwb3J0UGFja2FnZV9IZWFkZXJEYXRhTGlzdDExMTM0MjM1Ml9IZWFkZXJEYXRhTGlzdDExMTM0MjM1MgkYAAAACQ8AAAAJFwAAAFiwLwli+8oBAAEACQ8AAAAJDwAAAAk+CQAACTwJAAAJDwAAAAAAAAAAAAAAAAkPAAAACgkRAAAAAAAAAAAAAAABufb//wn///8BAAAAAAAAAAkEAAAACQwAAAAAAQEAAAG29v//8////wAAAAAAAdwAAAB2AAAACUsJAAAAAAAACgkPAAAABk0JAAAEVGV4dAkYAAAACQ8AAAAJFwAAAFiwLwli+8oBAAAACQ8AAAAJDwAAAAlNCQAACgkPAAAAAAAAAAAAAAAACQ8AAAAKCREAAAAAAAAAAAAAAAGr9v//Cf///wEAAAAAAAAACQQAAAAJDAAAAAABAQAAAaj2///z////AAAAAAAB3QAAAHUAAAAJWQkAAAEJWgkAAAlbCQAACVwJAAAJXQkAAAAAAAAAAAZeCQAAHlRvcFNwZWNpYWx0eVByb2R1Y3RzQnlQbGFuUGFpZAkPAAAABmAJAABXaVJ4UXVhcnRlcmx5UmVwb3J0UGFja2FnZV9Ub3BTcGVjaWFsdHlQcm9kdWN0c0J5UGxhblBhaWRfVG9wU3BlY2lhbHR5UHJvZHVjdHNCeVBsYW5QYWlkCRgAAAAJDwAAAAkXAAAAWLAvCWL7ygEBAQAGZAkAAAhTbGlkZTEwNQkPAAAACWAJAAAJXgkAAAkPAAAAAAAAABkAAAAACWQJAAAKCREAAAAUAAAAFAAAAAGV9v//Cf///wIAAAAAAAAACQQAAAAJDAAAAAABAQAAAZL2///z////AAAAAAAB3gAAAHYAAAAJbwkAAAAAAAAKCQ8AAAAGcQkAAARUZXh0CRgAAAAJDwAAAAkXAAAAWLAvCWL7ygEAAAAJDwAAAAkPAAAACXEJAAAKCQ8AAAAAAAAAAAAAAAAJDwAAAAoJEQAAAAAAAAAAAAAAAYf2//8J////AwAAAAAAAAAJBAAAAAkMAAAAAAEBAAABhPb///P///8AAAAAAAHfAAAAdgAAAAl9CQAAAAAAAAoJDwAAAAZ/CQAABFRleHQJGAAAAAkPAAAACRcAAABYsC8JYvvKAQAAAAkPAAAACQ8AAAAJfwkAAAoJDwAAAAAAAAAAAAAAAAkPAAAACgkRAAAAAAAAAAAAAAABefb//wn///8DAAAAAAAAAAkEAAAACQwAAAAAAQEAAAF29v//8////wAAAAAAAeAAAAB1AAAACYsJAAABCYwJAAAJjQkAAAmOCQAACY8JAAAAAAAAAAAGkAkAABdIZWFkZXJEYXRhTGlzdDExMTM0MjM1MwkPAAAABpIJAABJaVJ4UXVhcnRlcmx5UmVwb3J0UGFja2FnZV9IZWFkZXJEYXRhTGlzdDExMTM0MjM1M19IZWFkZXJEYXRhTGlzdDExMTM0MjM1MwkYAAAACQ8AAAAJFwAAAFiwLwli+8oBAAEACQ8AAAAJDwAAAAmSCQAACZAJAAAJDwAAAAAAAAAAAAAAAAkPAAAACgkRAAAAAAAAAAAAAAABZfb//wn///8BAAAAAAAAAAkEAAAACQwAAAAAAQEAAAFi9v//8////wAAAAAAAeEAAAB2AAAACZ8JAAAAAAAACgkPAAAABqEJAAAEVGV4dAkYAAAACQ8AAAAJFwAAAFiwLwli+8oBAAAACQ8AAAAJDwAAAAmhCQAACgkPAAAAAAAAAAAAAAAACQ8AAAAKCREAAAAAAAAAAAAAAAFX9v//Cf///wEAAAAAAAAACQQAAAAJDAAAAAABAQAAAVT2///z////AAAAAAAB4gAAAHUAAAAJrQkAAAEJrgkAAAmvCQAACbAJAAAJsQkAAAAAAAAAAAayCQAAHVRvcFRoZXJDbGFzc2VzYnlQbGFuQ29zdExpc3QxCQ8AAAAGtAkAAFVpUnhRdWFydGVybHlSZXBvcnRQYWNrYWdlX1RvcFRoZXJDbGFzc2VzYnlQbGFuQ29zdExpc3QxX1RvcFRoZXJDbGFzc2VzYnlQbGFuQ29zdExpc3QxCRgAAAAJDwAAAAkXAAAAWLAvCWL7ygEBAQAGuAkAAAhTbGlkZTEwOQkPAAAACbQJAAAJsgkAAAkPAAAAAAAAABkAAAAACbgJAAAKCREAAAAUAAAAFAAAAAFB9v//Cf///wIAAAAAAAAACQQAAAAJDAAAAAABAQAAAT72///z////AAAAAAAB4wAAAHYAAAAJwwkAAAAAAAAKCQ8AAAAGxQkAAARUZXh0CRgAAAAJDwAAAAkXAAAAWLAvCWL7ygEAAAAJDwAAAAkPAAAACcUJAAAKCQ8AAAAAAAAAAAAAAAAJDwAAAAoJEQAAAAAAAAAAAAAAATP2//8J////AwAAAAAAAAAJBAAAAAkMAAAAAAEBAAABMPb///P///8AAAAAAAHkAAAAdgAAAAnRCQAAAAAAAAoJDwAAAAbTCQAABFRleHQJGAAAAAkPAAAACRcAAABYsC8JYvvKAQAAAAkPAAAACQ8AAAAJ0wkAAAoJDwAAAAAAAAAAAAAAAAkPAAAACgkRAAAAAAAAAAAAAAABJfb//wn///8DAAAAAAAAAAkEAAAACQwAAAAAAQEAAAEi9v//8////wAAAAAAAeUAAAB1AAAACd8JAAABCeAJAAAJ4QkAAAniCQAACeMJAAAAAAAAAAAG5AkAABdIZWFkZXJEYXRhTGlzdDExMTM0MjM1NAkPAAAABuYJAABJaVJ4UXVhcnRlcmx5UmVwb3J0UGFja2FnZV9IZWFkZXJEYXRhTGlzdDExMTM0MjM1NF9IZWFkZXJEYXRhTGlzdDExMTM0MjM1NAkYAAAACQ8AAAAJFwAAAFiwLwli+8oBAAEACQ8AAAAJDwAAAAnmCQAACeQJAAAJDwAAAAAAAAAAAAAAAAkPAAAACgkRAAAAAAAAAAAAAAABEfb//wn///8BAAAAAAAAAAkEAAAACQwAAAAAAQEAAAEO9v//8////wAAAAAAAeYAAAB2AAAACfMJAAAAAAAACgkPAAAABvUJAAAEVGV4dAkYAAAACQ8AAAAJFwAAAFiwLwli+8oBAAAACQ8AAAAJDwAAAAn1CQAACgkPAAAAAAAAAAAAAAAACQ8AAAAKCREAAAAAAAAAAAAAAAED9v//Cf///wEAAAAAAAAACQQAAAAJDAAAAAABAQAAAQD2///z////AAAAAAAB5wAAAHUAAAAJAQoAAAEJAgoAAAkDCgAACQQKAAAJBQoAAAAAAAAAAAYGCgAADVRvcERydWdzYnlSeHMJDwAAAAYICgAANWlSeFF1YXJ0ZXJseVJlcG9ydFBhY2thZ2VfVG9wRHJ1Z3NieVJ4c19Ub3BEcnVnc2J5UnhzCRgAAAAJDwAAAAkXAAAAWLAvCWL7ygEBAQAGDAoAAAhTbGlkZTEwMQkPAAAACQgKAAAJBgoAAAkPAAAAAAAAABkAAAAACQwKAAAKCREAAAAUAAAAFAAAAAHt9f//Cf///wIAAAAAAAAACQQAAAAJDAAAAAABAQAAAer1///z////AAAAAAAB6AAAAHYAAAAJFwoAAAAAAAAKCQ8AAAAGGQoAAARUZXh0CRgAAAAJDwAAAAkXAAAAWLAvCWL7ygEAAAAJDwAAAAkPAAAACRkKAAAKCQ8AAAAAAAAAAAAAAAAJDwAAAAoJEQAAAAAAAAAAAAAAAd/1//8J////AwAAAAAAAAAJBAAAAAkMAAAAAAEBAAAB3PX///P///8AAAAAAAHpAAAAdgAAAAklCgAAAAAAAAoJDwAAAAYnCgAABFRleHQJGAAAAAkPAAAACRcAAABYsC8JYvvKAQAAAAkPAAAACQ8AAAAJJwoAAAoJDwAAAAAAAAAAAAAAAAkPAAAACgkRAAAAAAAAAAAAAAAB0fX//wn///8DAAAAAAAAAAkEAAAACQwAAAAAAQEAAAHO9f//8////wAAAAAAAeoAAAB1AAAACTMKAAABCTQKAAAJNQoAAAk2CgAACTcKAAAAAAAAAAAGOAoAABdIZWFkZXJEYXRhTGlzdDExMTM0MjM1NQkPAAAABjoKAABJaVJ4UXVhcnRlcmx5UmVwb3J0UGFja2FnZV9IZWFkZXJEYXRhTGlzdDExMTM0MjM1NV9IZWFkZXJEYXRhTGlzdDExMTM0MjM1NQkYAAAACQ8AAAAJFwAAAFiwLwli+8oBAAEACQ8AAAAJDwAAAAk6CgAACTgKAAAJDwAAAAAAAAAAAAAAAAkPAAAACgkRAAAAAAAAAAAAAAABvfX//wn///8BAAAAAAAAAAkEAAAACQwAAAAAAQEAAAG69f//8////wAAAAAAAesAAAB2AAAACUcKAAAAAAAACgkPAAAABkkKAAAEVGV4dAkYAAAACQ8AAAAJFwAAAFiwLwli+8oBAAAACQ8AAAAJDwAAAAlJCgAACgkPAAAAAAAAAAAAAAAACQ8AAAAKCREAAAAAAAAAAAAAAAGv9f//Cf///wEAAAAAAAAACQQAAAAJDAAAAAABAQAAAaz1///z////AAAAAAAF7AAAAC5Db2dub3MuQ09DLkRhdGFTb3VyY2UuUmVwb3J0RGF0YS5SZXBvcnRFbGVtZW50CAAAAAltX0NvbFNwYW4SbV9Db2xTcGFuU3BlY2lmaWVkCW1fUm93U3BhbhJtX1Jvd1NwYW5TcGVjaWZpZWQHbV9TdHlsZQRtX0lEDm1fUmVhZE9ubHlOYW1lBm1fdHlwZQAAAAACAgEECAEIAS5Db2dub3MuQ09DLkVuZ2luZS5SZXBvcnREYXRhLlJlcG9ydEVsZW1lbnRUeXBlBgAAAAYAAAAAAAAAAAAAAAAACgoJDwAAAAWq9f//LkNvZ25vcy5DT0MuRW5naW5lLlJlcG9ydERhdGEuUmVwb3J0RWxlbWVudFR5cGUBAAAAB3ZhbHVlX18ACAYAAAAFAAAABfsA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XCgAACQABAAAJDwAAAAGm9f//qvX//wMAAAAB/AAAABUAAAAJWQAAAAAAAAAAAAAAAf0AAAAVAAAACVkAAAAAAAAAAAAAAAH+AAAAFQAAAAlZAAAAAAAAAAAAAAAB/wAAABUAAAAJWQAAAAAAAAAAAAAAAQ8BAADsAAAAAAAAAAAAAAAAAAoKCQ8AAAABo/X//6r1//8GAAAAAR0BAADsAAAAAAAAAAAAAAAAAAoKCQ8AAAABovX//6r1//8GAAAAASsBAADsAAAAAAAAAAAAAAAAAAoKCQ8AAAABofX//6r1//8GAAAAATkBAADsAAAAAAAAAAAAAAAAAAoKCQ8AAAABoPX//6r1//8GAAAAAUcBAADsAAAAAAAAAAAAAAAAAAoKCQ8AAAABn/X//6r1//8GAAAAAVUBAADsAAAAAAAAAAAAAAAAAAoKCQ8AAAABnvX//6r1//8GAAAAAWMBAADsAAAAAAAAAAAAAAAAAAoKCQ8AAAABnfX//6r1//8GAAAAAXEBAADsAAAAAAAAAAAAAAAAAAoKCQ8AAAABnPX//6r1//8GAAAABX8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lCgAACYQBAAAJDwAAAAGY9f//qvX//wMAAAABgAEAABUAAAAJWQAAAAAAAAAAAAAAAYEBAAAVAAAACVkAAAAAAAAAAAAAAAGCAQAAFQAAAAlZAAAAAAAAAAAAAAABgwEAABUAAAAJWQAAAAAAAAAAAAAABZU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qCgAACZoBAAAJDwAAAAGT9f//qvX//wMAAAABlgEAABUAAAAJWQAAAAAAAAAAAAAAAZcBAAAVAAAACVkAAAAAAAAAAAAAAAGYAQAAFQAAAAlZAAAAAAAAAAAAAAABmQEAABUAAAAJWQAAAAAAAAAAAAAABas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vCgAACbABAAAJDwAAAAGO9f//qvX//wMAAAABrAEAABUAAAAJWQAAAAAAAAAAAAAAAa0BAAAVAAAACVkAAAAAAAAAAAAAAAGuAQAAFQAAAAlZAAAAAAAAAAAAAAABrwEAABUAAAAJWQAAAAAAAAAAAAAABcE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0CgAACcYBAAAJDwAAAAGJ9f//qvX//wMAAAABwgEAABUAAAAJWQAAAAAAAAAAAAAAAcMBAAAVAAAACVkAAAAAAAAAAAAAAAHEAQAAFQAAAAlZAAAAAAAAAAAAAAABxQEAABUAAAAJWQAAAAAAAAAAAAAABdc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5CgAACdwBAAAJDwAAAAGE9f//qvX//wMAAAAB2AEAABUAAAAJWQAAAAAAAAAAAAAAAdkBAAAVAAAACVkAAAAAAAAAAAAAAAHaAQAAFQAAAAlZAAAAAAAAAAAAAAAB2wEAABUAAAAJWQAAAAAAAAAAAAAABe0B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+CgAACfIBAAAJDwAAAAF/9f//qvX//wMAAAAB7gEAABUAAAAJWQAAAAAAAAAAAAAAAe8BAAAVAAAACVkAAAAAAAAAAAAAAAHwAQAAFQAAAAlZAAAAAAAAAAAAAAAB8QEAABUAAAAJWQAAAAAAAAAAAAAABQM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DCgAACQgCAAAJDwAAAAF69f//qvX//wMAAAABBAIAABUAAAAJWQAAAAAAAAAAAAAAAQUCAAAVAAAACVkAAAAAAAAAAAAAAAEGAgAAFQAAAAlZAAAAAAAAAAAAAAABBwIAABUAAAAJWQAAAAAAAAAAAAAABRk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ICgAACR4CAAAJDwAAAAF19f//qvX//wMAAAABGgIAABUAAAAJWQAAAAAAAAAAAAAAARsCAAAVAAAACVkAAAAAAAAAAAAAAAEcAgAAFQAAAAlZAAAAAAAAAAAAAAABHQIAABUAAAAJWQAAAAAAAAAAAAAABS8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NCgAACTQCAAAJDwAAAAFw9f//qvX//wMAAAABMAIAABUAAAAJWQAAAAAAAAAAAAAAATECAAAVAAAACVkAAAAAAAAAAAAAAAEyAgAAFQAAAAlZAAAAAAAAAAAAAAABMwIAABUAAAAJWQAAAAAAAAAAAAAABUU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SCgAACUoCAAAJDwAAAAFr9f//qvX//wMAAAABRgIAABUAAAAJWQAAAAAAAAAAAAAAAUcCAAAVAAAACVkAAAAAAAAAAAAAAAFIAgAAFQAAAAlZAAAAAAAAAAAAAAABSQIAABUAAAAJWQAAAAAAAAAAAAAABVs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XCgAACWACAAAJDwAAAAFm9f//qvX//wMAAAABXAIAABUAAAAJWQAAAAAAAAAAAAAAAV0CAAAVAAAACVkAAAAAAAAAAAAAAAFeAgAAFQAAAAlZAAAAAAAAAAAAAAABXwIAABUAAAAJWQAAAAAAAAAAAAAABXE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cCgAACXYCAAAJDwAAAAFh9f//qvX//wMAAAABcgIAABUAAAAJWQAAAAAAAAAAAAAAAXMCAAAVAAAACVkAAAAAAAAAAAAAAAF0AgAAFQAAAAlZAAAAAAAAAAAAAAABdQIAABUAAAAJWQAAAAAAAAAAAAAABYc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hCgAACYwCAAAJDwAAAAFc9f//qvX//wMAAAABiAIAABUAAAAJWQAAAAAAAAAAAAAAAYkCAAAVAAAACVkAAAAAAAAAAAAAAAGKAgAAFQAAAAlZAAAAAAAAAAAAAAABiwIAABUAAAAJWQAAAAAAAAAAAAAABZ0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mCgAACaICAAAJDwAAAAFX9f//qvX//wMAAAABngIAABUAAAAJWQAAAAAAAAAAAAAAAZ8CAAAVAAAACVkAAAAAAAAAAAAAAAGgAgAAFQAAAAlZAAAAAAAAAAAAAAABoQIAABUAAAAJWQAAAAAAAAAAAAAABbM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rCgAACbgCAAAJDwAAAAFS9f//qvX//wMAAAABtAIAABUAAAAJWQAAAAAAAAAAAAAAAbUCAAAVAAAACVkAAAAAAAAAAAAAAAG2AgAAFQAAAAlZAAAAAAAAAAAAAAABtwIAABUAAAAJWQAAAAAAAAAAAAAABck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wCgAACc4CAAAJDwAAAAFN9f//qvX//wMAAAABygIAABUAAAAJWQAAAAAAAAAAAAAAAcsCAAAVAAAACVkAAAAAAAAAAAAAAAHMAgAAFQAAAAlZAAAAAAAAAAAAAAABzQIAABUAAAAJWQAAAAAAAAAAAAAABd8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1CgAACeQCAAAJDwAAAAFI9f//qvX//wMAAAAB4AIAABUAAAAJWQAAAAAAAAAAAAAAAeECAAAVAAAACVkAAAAAAAAAAAAAAAHiAgAAFQAAAAlZAAAAAAAAAAAAAAAB4wIAABUAAAAJWQAAAAAAAAAAAAAABfUC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6CgAACfoCAAAJDwAAAAFD9f//qvX//wMAAAAB9gIAABUAAAAJWQAAAAAAAAAAAAAAAfcCAAAVAAAACVkAAAAAAAAAAAAAAAH4AgAAFQAAAAlZAAAAAAAAAAAAAAAB+QIAABUAAAAJWQAAAAAAAAAAAAAABQs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/CgAACRADAAAJDwAAAAE+9f//qvX//wMAAAABDAMAABUAAAAJWQAAAAAAAAAAAAAAAQ0DAAAVAAAACVkAAAAAAAAAAAAAAAEOAwAAFQAAAAlZAAAAAAAAAAAAAAABDwMAABUAAAAJWQAAAAAAAAAAAAAABSE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ECgAACSYDAAAJDwAAAAE59f//qvX//wMAAAABIgMAABUAAAAJWQAAAAAAAAAAAAAAASMDAAAVAAAACVkAAAAAAAAAAAAAAAEkAwAAFQAAAAlZAAAAAAAAAAAAAAABJQMAABUAAAAJWQAAAAAAAAAAAAAABTc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JCgAACTwDAAAJDwAAAAE09f//qvX//wMAAAABOAMAABUAAAAJWQAAAAAAAAAAAAAAATkDAAAVAAAACVkAAAAAAAAAAAAAAAE6AwAAFQAAAAlZAAAAAAAAAAAAAAABOwMAABUAAAAJWQAAAAAAAAAAAAAABU0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OCgAACVIDAAAJDwAAAAEv9f//qvX//wMAAAABTgMAABUAAAAJWQAAAAAAAAAAAAAAAU8DAAAVAAAACVkAAAAAAAAAAAAAAAFQAwAAFQAAAAlZAAAAAAAAAAAAAAABUQMAABUAAAAJWQAAAAAAAAAAAAAABWM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TCgAACWgDAAAJDwAAAAEq9f//qvX//wMAAAABZAMAABUAAAAJWQAAAAAAAAAAAAAAAWUDAAAVAAAACVkAAAAAAAAAAAAAAAFmAwAAFQAAAAlZAAAAAAAAAAAAAAABZwMAABUAAAAJWQAAAAAAAAAAAAAABXk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YCgAACX4DAAAJDwAAAAEl9f//qvX//wMAAAABegMAABUAAAAJWQAAAAAAAAAAAAAAAXsDAAAVAAAACVkAAAAAAAAAAAAAAAF8AwAAFQAAAAlZAAAAAAAAAAAAAAABfQMAABUAAAAJWQAAAAAAAAAAAAAABY8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dCgAACZQDAAAJDwAAAAEg9f//qvX//wMAAAABkAMAABUAAAAJWQAAAAAAAAAAAAAAAZEDAAAVAAAACVkAAAAAAAAAAAAAAAGSAwAAFQAAAAlZAAAAAAAAAAAAAAABkwMAABUAAAAJWQAAAAAAAAAAAAAABaU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iCgAACaoDAAAJDwAAAAEb9f//qvX//wMAAAABpgMAABUAAAAJWQAAAAAAAAAAAAAAAacDAAAVAAAACVkAAAAAAAAAAAAAAAGoAwAAFQAAAAlZAAAAAAAAAAAAAAABqQMAABUAAAAJWQAAAAAAAAAAAAAABbs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nCgAACcADAAAJDwAAAAEW9f//qvX//wMAAAABvAMAABUAAAAJWQAAAAAAAAAAAAAAAb0DAAAVAAAACVkAAAAAAAAAAAAAAAG+AwAAFQAAAAlZAAAAAAAAAAAAAAABvwMAABUAAAAJWQAAAAAAAAAAAAAABdE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sCgAACdYDAAAJDwAAAAER9f//qvX//wMAAAAB0gMAABUAAAAJWQAAAAAAAAAAAAAAAdMDAAAVAAAACVkAAAAAAAAAAAAAAAHUAwAAFQAAAAlZAAAAAAAAAAAAAAAB1QMAABUAAAAJWQAAAAAAAAAAAAAABec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xCgAACewDAAAJDwAAAAEM9f//qvX//wMAAAAB6AMAABUAAAAJWQAAAAAAAAAAAAAAAekDAAAVAAAACVkAAAAAAAAAAAAAAAHqAwAAFQAAAAlZAAAAAAAAAAAAAAAB6wMAABUAAAAJWQAAAAAAAAAAAAAABf0D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2CgAACQIEAAAJDwAAAAEH9f//qvX//wMAAAAB/gMAABUAAAAJWQAAAAAAAAAAAAAAAf8DAAAVAAAACVkAAAAAAAAAAAAAAAEABAAAFQAAAAlZAAAAAAAAAAAAAAABAQQAABUAAAAJWQAAAAAAAAAAAAAABRM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7CgAACRgEAAAJDwAAAAEC9f//qvX//wMAAAABFAQAABUAAAAJWQAAAAAAAAAAAAAAARUEAAAVAAAACVkAAAAAAAAAAAAAAAEWBAAAFQAAAAlZAAAAAAAAAAAAAAABFwQAABUAAAAJWQAAAAAAAAAAAAAABSk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ACwAACS4EAAAJDwAAAAH99P//qvX//wMAAAABKgQAABUAAAAJWQAAAAAAAAAAAAAAASsEAAAVAAAACVkAAAAAAAAAAAAAAAEsBAAAFQAAAAlZAAAAAAAAAAAAAAABLQQAABUAAAAJWQAAAAAAAAAAAAAABT8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FCwAACUQEAAAJDwAAAAH49P//qvX//wMAAAABQAQAABUAAAAJWQAAAAAAAAAAAAAAAUEEAAAVAAAACVkAAAAAAAAAAAAAAAFCBAAAFQAAAAlZAAAAAAAAAAAAAAABQwQAABUAAAAJWQAAAAAAAAAAAAAABVU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KCwAACVoEAAAJDwAAAAHz9P//qvX//wMAAAABVgQAABUAAAAJWQAAAAAAAAAAAAAAAVcEAAAVAAAACVkAAAAAAAAAAAAAAAFYBAAAFQAAAAlZAAAAAAAAAAAAAAABWQQAABUAAAAJWQAAAAAAAAAAAAAABWs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PCwAACXAEAAAJDwAAAAHu9P//qvX//wMAAAABbAQAABUAAAAJWQAAAAAAAAAAAAAAAW0EAAAVAAAACVkAAAAAAAAAAAAAAAFuBAAAFQAAAAlZAAAAAAAAAAAAAAABbwQAABUAAAAJWQAAAAAAAAAAAAAABYE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UCwAACYYEAAAJDwAAAAHp9P//qvX//wMAAAABggQAABUAAAAJWQAAAAAAAAAAAAAAAYMEAAAVAAAACVkAAAAAAAAAAAAAAAGEBAAAFQAAAAlZAAAAAAAAAAAAAAABhQQAABUAAAAJWQAAAAAAAAAAAAAABZc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ZCwAACZwEAAAJDwAAAAHk9P//qvX//wMAAAABmAQAABUAAAAJWQAAAAAAAAAAAAAAAZkEAAAVAAAACVkAAAAAAAAAAAAAAAGaBAAAFQAAAAlZAAAAAAAAAAAAAAABmwQAABUAAAAJWQAAAAAAAAAAAAAABa0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eCwAACbIEAAAJDwAAAAHf9P//qvX//wMAAAABrgQAABUAAAAJWQAAAAAAAAAAAAAAAa8EAAAVAAAACVkAAAAAAAAAAAAAAAGwBAAAFQAAAAlZAAAAAAAAAAAAAAABsQQAABUAAAAJWQAAAAAAAAAAAAAABcM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jCwAACcgEAAAJDwAAAAHa9P//qvX//wMAAAABxAQAABUAAAAJWQAAAAAAAAAAAAAAAcUEAAAVAAAACVkAAAAAAAAAAAAAAAHGBAAAFQAAAAlZAAAAAAAAAAAAAAABxwQAABUAAAAJWQAAAAAAAAAAAAAABdk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oCwAACd4EAAAJDwAAAAHV9P//qvX//wMAAAAB2gQAABUAAAAJWQAAAAAAAAAAAAAAAdsEAAAVAAAACVkAAAAAAAAAAAAAAAHcBAAAFQAAAAlZAAAAAAAAAAAAAAAB3QQAABUAAAAJWQAAAAAAAAAAAAAABe8E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tCwAACfQEAAAJDwAAAAHQ9P//qvX//wMAAAAB8AQAABUAAAAJWQAAAAAAAAAAAAAAAfEEAAAVAAAACVkAAAAAAAAAAAAAAAHyBAAAFQAAAAlZAAAAAAAAAAAAAAAB8wQAABUAAAAJWQAAAAAAAAAAAAAABQU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yCwAACQoFAAAJDwAAAAHL9P//qvX//wMAAAABBgUAABUAAAAJWQAAAAAAAAAAAAAAAQcFAAAVAAAACVkAAAAAAAAAAAAAAAEIBQAAFQAAAAlZAAAAAAAAAAAAAAABCQUAABUAAAAJWQAAAAAAAAAAAAAABRs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3CwAACSAFAAAJDwAAAAHG9P//qvX//wMAAAABHAUAABUAAAAJWQAAAAAAAAAAAAAAAR0FAAAVAAAACVkAAAAAAAAAAAAAAAEeBQAAFQAAAAlZAAAAAAAAAAAAAAABHwUAABUAAAAJWQAAAAAAAAAAAAAABTE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8CwAACTYFAAAJDwAAAAHB9P//qvX//wMAAAABMgUAABUAAAAJWQAAAAAAAAAAAAAAATMFAAAVAAAACVkAAAAAAAAAAAAAAAE0BQAAFQAAAAlZAAAAAAAAAAAAAAABNQUAABUAAAAJWQAAAAAAAAAAAAAABUc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BCwAACUwFAAAJDwAAAAG89P//qvX//wMAAAABSAUAABUAAAAJWQAAAAAAAAAAAAAAAUkFAAAVAAAACVkAAAAAAAAAAAAAAAFKBQAAFQAAAAlZAAAAAAAAAAAAAAABSwUAABUAAAAJWQAAAAAAAAAAAAAABV0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GCwAACWIFAAAJDwAAAAG39P//qvX//wMAAAABXgUAABUAAAAJWQAAAAAAAAAAAAAAAV8FAAAVAAAACVkAAAAAAAAAAAAAAAFgBQAAFQAAAAlZAAAAAAAAAAAAAAABYQUAABUAAAAJWQAAAAAAAAAAAAAABXM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LCwAACXgFAAAJDwAAAAGy9P//qvX//wMAAAABdAUAABUAAAAJWQAAAAAAAAAAAAAAAXUFAAAVAAAACVkAAAAAAAAAAAAAAAF2BQAAFQAAAAlZAAAAAAAAAAAAAAABdwUAABUAAAAJWQAAAAAAAAAAAAAABYk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QCwAACY4FAAAJDwAAAAGt9P//qvX//wMAAAABigUAABUAAAAJWQAAAAAAAAAAAAAAAYsFAAAVAAAACVkAAAAAAAAAAAAAAAGMBQAAFQAAAAlZAAAAAAAAAAAAAAABjQUAABUAAAAJWQAAAAAAAAAAAAAABZ8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VCwAACaQFAAAJDwAAAAGo9P//qvX//wMAAAABoAUAABUAAAAJWQAAAAAAAAAAAAAAAaEFAAAVAAAACVkAAAAAAAAAAAAAAAGiBQAAFQAAAAlZAAAAAAAAAAAAAAABowUAABUAAAAJWQAAAAAAAAAAAAAABbU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aCwAACboFAAAJDwAAAAGj9P//qvX//wMAAAABtgUAABUAAAAJWQAAAAAAAAAAAAAAAbcFAAAVAAAACVkAAAAAAAAAAAAAAAG4BQAAFQAAAAlZAAAAAAAAAAAAAAABuQUAABUAAAAJWQAAAAAAAAAAAAAABcs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fCwAACdAFAAAJDwAAAAGe9P//qvX//wMAAAABzAUAABUAAAAJWQAAAAAAAAAAAAAAAc0FAAAVAAAACVkAAAAAAAAAAAAAAAHOBQAAFQAAAAlZAAAAAAAAAAAAAAABzwUAABUAAAAJWQAAAAAAAAAAAAAABeE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kCwAACeYFAAAJDwAAAAGZ9P//qvX//wMAAAAB4gUAABUAAAAJWQAAAAAAAAAAAAAAAeMFAAAVAAAACVkAAAAAAAAAAAAAAAHkBQAAFQAAAAlZAAAAAAAAAAAAAAAB5QUAABUAAAAJWQAAAAAAAAAAAAAABfcF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pCwAACfwFAAAJDwAAAAGU9P//qvX//wMAAAAB+AUAABUAAAAJWQAAAAAAAAAAAAAAAfkFAAAVAAAACVkAAAAAAAAAAAAAAAH6BQAAFQAAAAlZAAAAAAAAAAAAAAAB+wUAABUAAAAJWQAAAAAAAAAAAAAABQ0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uCwAACRIGAAAJDwAAAAGP9P//qvX//wMAAAABDgYAABUAAAAJWQAAAAAAAAAAAAAAAQ8GAAAVAAAACVkAAAAAAAAAAAAAAAEQBgAAFQAAAAlZAAAAAAAAAAAAAAABEQYAABUAAAAJWQAAAAAAAAAAAAAABSM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zCwAACSgGAAAJDwAAAAGK9P//qvX//wMAAAABJAYAABUAAAAJWQAAAAAAAAAAAAAAASUGAAAVAAAACVkAAAAAAAAAAAAAAAEmBgAAFQAAAAlZAAAAAAAAAAAAAAABJwYAABUAAAAJWQAAAAAAAAAAAAAABTk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4CwAACT4GAAAJDwAAAAGF9P//qvX//wMAAAABOgYAABUAAAAJWQAAAAAAAAAAAAAAATsGAAAVAAAACVkAAAAAAAAAAAAAAAE8BgAAFQAAAAlZAAAAAAAAAAAAAAABPQYAABUAAAAJWQAAAAAAAAAAAAAABU8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9CwAACVQGAAAJDwAAAAGA9P//qvX//wMAAAABUAYAABUAAAAJWQAAAAAAAAAAAAAAAVEGAAAVAAAACVkAAAAAAAAAAAAAAAFSBgAAFQAAAAlZAAAAAAAAAAAAAAABUwYAABUAAAAJWQAAAAAAAAAAAAAABWU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CCwAACWoGAAAJDwAAAAF79P//qvX//wMAAAABZgYAABUAAAAJWQAAAAAAAAAAAAAAAWcGAAAVAAAACVkAAAAAAAAAAAAAAAFoBgAAFQAAAAlZAAAAAAAAAAAAAAABaQYAABUAAAAJWQAAAAAAAAAAAAAABXs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HCwAACYAGAAAJDwAAAAF29P//qvX//wMAAAABfAYAABUAAAAJWQAAAAAAAAAAAAAAAX0GAAAVAAAACVkAAAAAAAAAAAAAAAF+BgAAFQAAAAlZAAAAAAAAAAAAAAABfwYAABUAAAAJWQAAAAAAAAAAAAAABZE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MCwAACZYGAAAJDwAAAAFx9P//qvX//wMAAAABkgYAABUAAAAJWQAAAAAAAAAAAAAAAZMGAAAVAAAACVkAAAAAAAAAAAAAAAGUBgAAFQAAAAlZAAAAAAAAAAAAAAABlQYAABUAAAAJWQAAAAAAAAAAAAAABac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RCwAACawGAAAJDwAAAAFs9P//qvX//wMAAAABqAYAABUAAAAJWQAAAAAAAAAAAAAAAakGAAAVAAAACVkAAAAAAAAAAAAAAAGqBgAAFQAAAAlZAAAAAAAAAAAAAAABqwYAABUAAAAJWQAAAAAAAAAAAAAABb0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WCwAACcIGAAAJDwAAAAFn9P//qvX//wMAAAABvgYAABUAAAAJWQAAAAAAAAAAAAAAAb8GAAAVAAAACVkAAAAAAAAAAAAAAAHABgAAFQAAAAlZAAAAAAAAAAAAAAABwQYAABUAAAAJWQAAAAAAAAAAAAAABdM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bCwAACdgGAAAJDwAAAAFi9P//qvX//wMAAAAB1AYAABUAAAAJWQAAAAAAAAAAAAAAAdUGAAAVAAAACVkAAAAAAAAAAAAAAAHWBgAAFQAAAAlZAAAAAAAAAAAAAAAB1wYAABUAAAAJWQAAAAAAAAAAAAAABek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gCwAACe4GAAAJDwAAAAFd9P//qvX//wMAAAAB6gYAABUAAAAJWQAAAAAAAAAAAAAAAesGAAAVAAAACVkAAAAAAAAAAAAAAAHsBgAAFQAAAAlZAAAAAAAAAAAAAAAB7QYAABUAAAAJWQAAAAAAAAAAAAAABf8G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lCwAACQQHAAAJDwAAAAFY9P//qvX//wMAAAABAAcAABUAAAAJWQAAAAAAAAAAAAAAAQEHAAAVAAAACVkAAAAAAAAAAAAAAAECBwAAFQAAAAlZAAAAAAAAAAAAAAABAwcAABUAAAAJWQAAAAAAAAAAAAAABRU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qCwAACRoHAAAJDwAAAAFT9P//qvX//wMAAAABFgcAABUAAAAJWQAAAAAAAAAAAAAAARcHAAAVAAAACVkAAAAAAAAAAAAAAAEYBwAAFQAAAAlZAAAAAAAAAAAAAAABGQcAABUAAAAJWQAAAAAAAAAAAAAABSs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vCwAACTAHAAAJDwAAAAFO9P//qvX//wMAAAABLAcAABUAAAAJWQAAAAAAAAAAAAAAAS0HAAAVAAAACVkAAAAAAAAAAAAAAAEuBwAAFQAAAAlZAAAAAAAAAAAAAAABLwcAABUAAAAJWQAAAAAAAAAAAAAABUE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0CwAACUYHAAAJDwAAAAFJ9P//qvX//wMAAAABQgcAABUAAAAJWQAAAAAAAAAAAAAAAUMHAAAVAAAACVkAAAAAAAAAAAAAAAFEBwAAFQAAAAlZAAAAAAAAAAAAAAABRQcAABUAAAAJWQAAAAAAAAAAAAAABVc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5CwAACVwHAAAJDwAAAAFE9P//qvX//wMAAAABWAcAABUAAAAJWQAAAAAAAAAAAAAAAVkHAAAVAAAACVkAAAAAAAAAAAAAAAFaBwAAFQAAAAlZAAAAAAAAAAAAAAABWwcAABUAAAAJWQAAAAAAAAAAAAAABW0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m+CwAACXIHAAAJDwAAAAE/9P//qvX//wMAAAABbgcAABUAAAAJWQAAAAAAAAAAAAAAAW8HAAAVAAAACVkAAAAAAAAAAAAAAAFwBwAAFQAAAAlZAAAAAAAAAAAAAAABcQcAABUAAAAJWQAAAAAAAAAAAAAABYM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DCwAACYgHAAAJDwAAAAE69P//qvX//wMAAAABhAcAABUAAAAJWQAAAAAAAAAAAAAAAYUHAAAVAAAACVkAAAAAAAAAAAAAAAGGBwAAFQAAAAlZAAAAAAAAAAAAAAABhwcAABUAAAAJWQAAAAAAAAAAAAAABZk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ICwAACZ4HAAAJDwAAAAE19P//qvX//wMAAAABmgcAABUAAAAJWQAAAAAAAAAAAAAAAZsHAAAVAAAACVkAAAAAAAAAAAAAAAGcBwAAFQAAAAlZAAAAAAAAAAAAAAABnQcAABUAAAAJWQAAAAAAAAAAAAAABa8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NCwAACbQHAAAJDwAAAAEw9P//qvX//wMAAAABsAcAABUAAAAJWQAAAAAAAAAAAAAAAbEHAAAVAAAACVkAAAAAAAAAAAAAAAGyBwAAFQAAAAlZAAAAAAAAAAAAAAABswcAABUAAAAJWQAAAAAAAAAAAAAABcU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SCwAACcoHAAAJDwAAAAEr9P//qvX//wMAAAABxgcAABUAAAAJWQAAAAAAAAAAAAAAAccHAAAVAAAACVkAAAAAAAAAAAAAAAHIBwAAFQAAAAlZAAAAAAAAAAAAAAAByQcAABUAAAAJWQAAAAAAAAAAAAAABds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XCwAACeAHAAAJDwAAAAEm9P//qvX//wMAAAAB3AcAABUAAAAJWQAAAAAAAAAAAAAAAd0HAAAVAAAACVkAAAAAAAAAAAAAAAHeBwAAFQAAAAlZAAAAAAAAAAAAAAAB3wcAABUAAAAJWQAAAAAAAAAAAAAABfEH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cCwAACfYHAAAJDwAAAAEh9P//qvX//wMAAAAB8gcAABUAAAAJWQAAAAAAAAAAAAAAAfMHAAAVAAAACVkAAAAAAAAAAAAAAAH0BwAAFQAAAAlZAAAAAAAAAAAAAAAB9QcAABUAAAAJWQAAAAAAAAAAAAAABQc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hCwAACQwIAAAJDwAAAAEc9P//qvX//wMAAAABCAgAABUAAAAJWQAAAAAAAAAAAAAAAQkIAAAVAAAACVkAAAAAAAAAAAAAAAEKCAAAFQAAAAlZAAAAAAAAAAAAAAABCwgAABUAAAAJWQAAAAAAAAAAAAAABR0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mCwAACSIIAAAJDwAAAAEX9P//qvX//wMAAAABHggAABUAAAAJWQAAAAAAAAAAAAAAAR8IAAAVAAAACVkAAAAAAAAAAAAAAAEgCAAAFQAAAAlZAAAAAAAAAAAAAAABIQgAABUAAAAJWQAAAAAAAAAAAAAABTM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rCwAACTgIAAAJDwAAAAES9P//qvX//wMAAAABNAgAABUAAAAJWQAAAAAAAAAAAAAAATUIAAAVAAAACVkAAAAAAAAAAAAAAAE2CAAAFQAAAAlZAAAAAAAAAAAAAAABNwgAABUAAAAJWQAAAAAAAAAAAAAABUk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wCwAACU4IAAAJDwAAAAEN9P//qvX//wMAAAABSggAABUAAAAJWQAAAAAAAAAAAAAAAUsIAAAVAAAACVkAAAAAAAAAAAAAAAFMCAAAFQAAAAlZAAAAAAAAAAAAAAABTQgAABUAAAAJWQAAAAAAAAAAAAAABV8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1CwAACWQIAAAJDwAAAAEI9P//qvX//wMAAAABYAgAABUAAAAJWQAAAAAAAAAAAAAAAWEIAAAVAAAACVkAAAAAAAAAAAAAAAFiCAAAFQAAAAlZAAAAAAAAAAAAAAABYwgAABUAAAAJWQAAAAAAAAAAAAAAAXMIAADsAAAAAAAAAAAAAAAAAAoKCQ8AAAABBfT//6r1//8GAAAAAYEIAADsAAAAAAAAAAAAAAAAAAoKCQ8AAAABBPT//6r1//8GAAAABY8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n9CwAACZQIAAAJDwAAAAEA9P//qvX//wMAAAABkAgAABUAAAAJWQAAAAAAAAAAAAAAAZEIAAAVAAAACVkAAAAAAAAAAAAAAAGSCAAAFQAAAAlZAAAAAAAAAAAAAAABkwgAABUAAAAJWQAAAAAAAAAAAAAAAaMIAADsAAAAAAAAAAAAAAAAAAoKCQ8AAAAB/fP//6r1//8GAAAABbE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EDAAACbYIAAAJDwAAAAH58///qvX//wMAAAABsggAABUAAAAJWQAAAAAAAAAAAAAAAbMIAAAVAAAACVkAAAAAAAAAAAAAAAG0CAAAFQAAAAlZAAAAAAAAAAAAAAABtQgAABUAAAAJWQAAAAAAAAAAAAAAAccIAADsAAAAAAAAAAAAAAAAAAoKCQ8AAAAB9vP//6r1//8GAAAAAdUIAADsAAAAAAAAAAAAAAAAAAoKCQ8AAAAB9fP//6r1//8GAAAABeMI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MDAAACegIAAAJDwAAAAHx8///qvX//wMAAAAB5AgAABUAAAAJWQAAAAAAAAAAAAAAAeUIAAAVAAAACVkAAAAAAAAAAAAAAAHmCAAAFQAAAAlZAAAAAAAAAAAAAAAB5wgAABUAAAAJWQAAAAAAAAAAAAAAAfcIAADsAAAAAAAAAAAAAAAAAAoKCQ8AAAAB7vP//6r1//8GAAAABQU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TDAAACQoJAAAJDwAAAAHq8///qvX//wMAAAABBgkAABUAAAAJWQAAAAAAAAAAAAAAAQcJAAAVAAAACVkAAAAAAAAAAAAAAAEICQAAFQAAAAlZAAAAAAAAAAAAAAABCQkAABUAAAAJWQAAAAAAAAAAAAAAARsJAADsAAAAAAAAAAAAAAAAAAoKCQ8AAAAB5/P//6r1//8GAAAAASkJAADsAAAAAAAAAAAAAAAAAAoKCQ8AAAAB5vP//6r1//8GAAAABTc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bDAAACTwJAAAJDwAAAAHi8///qvX//wMAAAABOAkAABUAAAAJWQAAAAAAAAAAAAAAATkJAAAVAAAACVkAAAAAAAAAAAAAAAE6CQAAFQAAAAlZAAAAAAAAAAAAAAABOwkAABUAAAAJWQAAAAAAAAAAAAAAAUsJAADsAAAAAAAAAAAAAAAAAAoKCQ8AAAAB3/P//6r1//8GAAAABVk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iDAAACV4JAAAJDwAAAAHb8///qvX//wMAAAABWgkAABUAAAAJWQAAAAAAAAAAAAAAAVsJAAAVAAAACVkAAAAAAAAAAAAAAAFcCQAAFQAAAAlZAAAAAAAAAAAAAAABXQkAABUAAAAJWQAAAAAAAAAAAAAAAW8JAADsAAAAAAAAAAAAAAAAAAoKCQ8AAAAB2PP//6r1//8GAAAAAX0JAADsAAAAAAAAAAAAAAAAAAoKCQ8AAAAB1/P//6r1//8GAAAABYs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qDAAACZAJAAAJDwAAAAHT8///qvX//wMAAAABjAkAABUAAAAJWQAAAAAAAAAAAAAAAY0JAAAVAAAACVkAAAAAAAAAAAAAAAGOCQAAFQAAAAlZAAAAAAAAAAAAAAABjwkAABUAAAAJWQAAAAAAAAAAAAAAAZ8JAADsAAAAAAAAAAAAAAAAAAoKCQ8AAAAB0PP//6r1//8GAAAABa0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xDAAACbIJAAAJDwAAAAHM8///qvX//wMAAAABrgkAABUAAAAJWQAAAAAAAAAAAAAAAa8JAAAVAAAACVkAAAAAAAAAAAAAAAGwCQAAFQAAAAlZAAAAAAAAAAAAAAABsQkAABUAAAAJWQAAAAAAAAAAAAAAAcMJAADsAAAAAAAAAAAAAAAAAAoKCQ8AAAAByfP//6r1//8GAAAAAdEJAADsAAAAAAAAAAAAAAAAAAoKCQ8AAAAByPP//6r1//8GAAAABd8J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k5DAAACeQJAAAJDwAAAAHE8///qvX//wMAAAAB4AkAABUAAAAJWQAAAAAAAAAAAAAAAeEJAAAVAAAACVkAAAAAAAAAAAAAAAHiCQAAFQAAAAlZAAAAAAAAAAAAAAAB4wkAABUAAAAJWQAAAAAAAAAAAAAAAfMJAADsAAAAAAAAAAAAAAAAAAoKCQ8AAAABwfP//6r1//8GAAAABQEK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ADAAACQYKAAAJDwAAAAG98///qvX//wMAAAABAgoAABUAAAAJWQAAAAAAAAAAAAAAAQMKAAAVAAAACVkAAAAAAAAAAAAAAAEECgAAFQAAAAlZAAAAAAAAAAAAAAABBQoAABUAAAAJWQAAAAAAAAAAAAAAARcKAADsAAAAAAAAAAAAAAAAAAoKCQ8AAAABuvP//6r1//8GAAAAASUKAADsAAAAAAAAAAAAAAAAAAoKCQ8AAAABufP//6r1//8GAAAABTMKAAAuQ29nbm9zLkNPQy5EYXRhU291cmNlLlJlcG9ydERhdGEuUmVwb3J0RWxlbWVudAgAAAAJbV9Db2xTcGFuEm1fQ29sU3BhblNwZWNpZmllZAltX1Jvd1NwYW4SbV9Sb3dTcGFuU3BlY2lmaWVkB21fU3R5bGUEbV9JRA5tX1JlYWRPbmx5TmFtZQZtX3R5cGUAAAAABgEBBAgBCAEuQ29nbm9zLkNPQy5FbmdpbmUuUmVwb3J0RGF0YS5SZXBvcnRFbGVtZW50VHlwZQYAAAAGAAAAAAAAAAAAAAAAAAlIDAAACTgKAAAJDwAAAAG18///qvX//wMAAAABNAoAABUAAAAJWQAAAAAAAAAAAAAAATUKAAAVAAAACVkAAAAAAAAAAAAAAAE2CgAAFQAAAAlZAAAAAAAAAAAAAAABNwoAABUAAAAJWQAAAAAAAAAAAAAAAUcKAADsAAAAAAAAAAAAAAAAAAoKCQ8AAAABsvP//6r1//8GAAAAEVcKAAABAAAABk8MAAADUzUxEWUKAAABAAAABlAMAAAEUzM1NhFqCgAAAQAAAAZRDAAABFMzNjERbwoAAAEAAAAGUgwAAARTMzY3EXQKAAABAAAABlMMAAAEUzM3MhF5CgAAAQAAAAZUDAAABFMzNzcRfgoAAAEAAAAGVQwAAARTMzg0EYMKAAABAAAABlYMAAAEUzM4ORGICgAAAQAAAAZXDAAABFMzOTQRjQoAAAEAAAAGWAwAAARTNDA0EZIKAAABAAAABlkMAAAEUzQwORGXCgAAAQAAAAZaDAAABFM0MTQRnAoAAAEAAAAGWwwAAARTNDI0EaEKAAABAAAABlwMAAAEUzQyORGmCgAAAQAAAAZdDAAABFM0MzQRqwoAAAEAAAAGXgwAAARTNDQ0EbAKAAABAAAABl8MAAAEUzQ0ORG1CgAAAQAAAAZgDAAABFM0NTQRugoAAAEAAAAGYQwAAARTNDY0Eb8KAAABAAAABmIMAAAEUzQ2ORHECgAAAQAAAAZjDAAABFM0NzQRyQoAAAEAAAAGZAwAAARTNDc5Ec4KAAABAAAABmUMAAAEUzQ4NBHTCgAAAQAAAAZmDAAABFM0ODkR2AoAAAEAAAAGZwwAAARTNDk0Ed0KAAABAAAABmgMAAAEUzUwMBHiCgAAAQAAAAZpDAAABFM1MDUR5woAAAEAAAAGagwAAARTNTEwEewKAAABAAAABmsMAAAEUzUxNRHxCgAAAQAAAAZsDAAABFM1MjAR9goAAAEAAAAGbQwAAARTNTI1EfsKAAABAAAABm4MAAAEUzUzMBEACwAAAQAAAAZvDAAABFM1MzYRBQsAAAEAAAAGcAwAAARTNTQxEQoLAAABAAAABnEMAAAEUzU0NhEPCwAAAQAAAAZyDAAABFM1NTERFAsAAAEAAAAGcwwAAARTNTU2ERkLAAABAAAABnQMAAAEUzU2MREeCwAAAQAAAAZ1DAAABFM1NjYRIwsAAAEAAAAGdgwAAARTNTcyESgLAAABAAAABncMAAAEUzU3NxEtCwAAAQAAAAZ4DAAABFM1ODIRMgsAAAEAAAAGeQwAAARTNTg3ETcLAAABAAAABnoMAAAEUzU5MhE8CwAAAQAAAAZ7DAAABFM1OTcRQQsAAAEAAAAGfAwAAARTNjAyEUYLAAABAAAABn0MAAAEUzYwOBFLCwAAAQAAAAZ+DAAABFM2MTMRUAsAAAEAAAAGfwwAAARTNjE4EVULAAABAAAABoAMAAAEUzYyMxFaCwAAAQAAAAaBDAAABFM2MjgRXwsAAAEAAAAGggwAAARTNjMzEWQLAAABAAAABoMMAAAEUzYzOBFpCwAAAQAAAAaEDAAABFM2NDQRbgsAAAEAAAAGhQwAAARTNjQ5EXMLAAABAAAABoYMAAAEUzY1NBF4CwAAAQAAAAaHDAAABFM2NTkRfQsAAAEAAAAGiAwAAARTNjY0EYILAAABAAAABokMAAAEUzY2ORGHCwAAAQAAAAaKDAAABFM2NzQRjAsAAAEAAAAGiwwAAARTNjgwEZELAAABAAAABowMAAAEUzY4NRGWCwAAAQAAAAaNDAAABFM2OTARmwsAAAEAAAAGjgwAAARTNjk1EaALAAABAAAABo8MAAAEUzcwMBGlCwAAAQAAAAaQDAAABFM3MDURqgsAAAEAAAAGkQwAAARTNzEwEa8LAAABAAAABpIMAAAEUzcxNhG0CwAAAQAAAAaTDAAABFM3MjERuQsAAAEAAAAGlAwAAARTNzI2Eb4LAAABAAAABpUMAAAEUzczMRHDCwAAAQAAAAaWDAAABFM3MzYRyAsAAAEAAAAGlwwAAARTNzQxEc0LAAABAAAABpgMAAAEUzc0NhHSCwAAAQAAAAaZDAAABFM3NTIR1wsAAAEAAAAGmgwAAARTNzU3EdwLAAABAAAABpsMAAAEUzc2MhHhCwAAAQAAAAacDAAABFM3NjcR5gsAAAEAAAAGnQwAAARTNzcyEesLAAABAAAABp4MAAAEUzc3NxHwCwAAAQAAAAafDAAABFM3ODIR9QsAAAEAAAAGoAwAAAVTMTAxMhH9CwAAAQAAAAahDAAABFMzNDIRBAwAAAEAAAAGogwAAAVTMTEzMREMDAAAAQAAAAajDAAABVMxMDQ2ERMMAAABAAAABqQMAAAFUzEyMzIRGwwAAAEAAAAGpQwAAAVTMTE2NREiDAAAAQAAAAamDAAABVMxMzMzESoMAAABAAAABqcMAAAFUzEyNjYRMQwAAAEAAAAGqAwAAAVTMTQ1MhE5DAAAAQAAAAapDAAABVMxMzY3EUAMAAABAAAABqoMAAAFUzE1NTMRSAwAAAEAAAAGqwwAAAVTMTQ4Ngs="/>
  <p:tag name="COGNOS_OFFICE_NEXT_REPORT_ID" val="25"/>
</p:tagLst>
</file>

<file path=ppt/theme/theme1.xml><?xml version="1.0" encoding="utf-8"?>
<a:theme xmlns:a="http://schemas.openxmlformats.org/drawingml/2006/main" name="7_SXC Informed RX Template">
  <a:themeElements>
    <a:clrScheme name="7_SXC Informed RX Template 2">
      <a:dk1>
        <a:srgbClr val="000000"/>
      </a:dk1>
      <a:lt1>
        <a:srgbClr val="FFFFFF"/>
      </a:lt1>
      <a:dk2>
        <a:srgbClr val="FFFFFF"/>
      </a:dk2>
      <a:lt2>
        <a:srgbClr val="BFB569"/>
      </a:lt2>
      <a:accent1>
        <a:srgbClr val="953734"/>
      </a:accent1>
      <a:accent2>
        <a:srgbClr val="BC7516"/>
      </a:accent2>
      <a:accent3>
        <a:srgbClr val="FFFFFF"/>
      </a:accent3>
      <a:accent4>
        <a:srgbClr val="000000"/>
      </a:accent4>
      <a:accent5>
        <a:srgbClr val="C8AEAE"/>
      </a:accent5>
      <a:accent6>
        <a:srgbClr val="AA6913"/>
      </a:accent6>
      <a:hlink>
        <a:srgbClr val="61652D"/>
      </a:hlink>
      <a:folHlink>
        <a:srgbClr val="9C9142"/>
      </a:folHlink>
    </a:clrScheme>
    <a:fontScheme name="7_SXC Informed RX Templat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SXC Informed RX Template 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938953"/>
        </a:hlink>
        <a:folHlink>
          <a:srgbClr val="5F49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XC Informed RX Template 2">
        <a:dk1>
          <a:srgbClr val="000000"/>
        </a:dk1>
        <a:lt1>
          <a:srgbClr val="FFFFFF"/>
        </a:lt1>
        <a:dk2>
          <a:srgbClr val="FFFFFF"/>
        </a:dk2>
        <a:lt2>
          <a:srgbClr val="BFB569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61652D"/>
        </a:hlink>
        <a:folHlink>
          <a:srgbClr val="9C91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SXC Informed RX Template">
  <a:themeElements>
    <a:clrScheme name="2_SXC Informed RX Template 2">
      <a:dk1>
        <a:srgbClr val="000000"/>
      </a:dk1>
      <a:lt1>
        <a:srgbClr val="FFFFFF"/>
      </a:lt1>
      <a:dk2>
        <a:srgbClr val="FFFFFF"/>
      </a:dk2>
      <a:lt2>
        <a:srgbClr val="BFB569"/>
      </a:lt2>
      <a:accent1>
        <a:srgbClr val="953734"/>
      </a:accent1>
      <a:accent2>
        <a:srgbClr val="BC7516"/>
      </a:accent2>
      <a:accent3>
        <a:srgbClr val="FFFFFF"/>
      </a:accent3>
      <a:accent4>
        <a:srgbClr val="000000"/>
      </a:accent4>
      <a:accent5>
        <a:srgbClr val="C8AEAE"/>
      </a:accent5>
      <a:accent6>
        <a:srgbClr val="AA6913"/>
      </a:accent6>
      <a:hlink>
        <a:srgbClr val="61652D"/>
      </a:hlink>
      <a:folHlink>
        <a:srgbClr val="9C9142"/>
      </a:folHlink>
    </a:clrScheme>
    <a:fontScheme name="3_SXC Informed RX Templat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>
    <a:extraClrScheme>
      <a:clrScheme name="SXC Informed RX Template 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938953"/>
        </a:hlink>
        <a:folHlink>
          <a:srgbClr val="5F49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XC Informed RX Template 2">
        <a:dk1>
          <a:srgbClr val="000000"/>
        </a:dk1>
        <a:lt1>
          <a:srgbClr val="FFFFFF"/>
        </a:lt1>
        <a:dk2>
          <a:srgbClr val="FFFFFF"/>
        </a:dk2>
        <a:lt2>
          <a:srgbClr val="BFB569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61652D"/>
        </a:hlink>
        <a:folHlink>
          <a:srgbClr val="9C91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SXC Informed RX Template">
  <a:themeElements>
    <a:clrScheme name="7_SXC Informed RX Template 2">
      <a:dk1>
        <a:srgbClr val="000000"/>
      </a:dk1>
      <a:lt1>
        <a:srgbClr val="FFFFFF"/>
      </a:lt1>
      <a:dk2>
        <a:srgbClr val="FFFFFF"/>
      </a:dk2>
      <a:lt2>
        <a:srgbClr val="BFB569"/>
      </a:lt2>
      <a:accent1>
        <a:srgbClr val="953734"/>
      </a:accent1>
      <a:accent2>
        <a:srgbClr val="BC7516"/>
      </a:accent2>
      <a:accent3>
        <a:srgbClr val="FFFFFF"/>
      </a:accent3>
      <a:accent4>
        <a:srgbClr val="000000"/>
      </a:accent4>
      <a:accent5>
        <a:srgbClr val="C8AEAE"/>
      </a:accent5>
      <a:accent6>
        <a:srgbClr val="AA6913"/>
      </a:accent6>
      <a:hlink>
        <a:srgbClr val="61652D"/>
      </a:hlink>
      <a:folHlink>
        <a:srgbClr val="9C9142"/>
      </a:folHlink>
    </a:clrScheme>
    <a:fontScheme name="7_SXC Informed RX Templat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SXC Informed RX Template 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938953"/>
        </a:hlink>
        <a:folHlink>
          <a:srgbClr val="5F49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SXC Informed RX Template 2">
        <a:dk1>
          <a:srgbClr val="000000"/>
        </a:dk1>
        <a:lt1>
          <a:srgbClr val="FFFFFF"/>
        </a:lt1>
        <a:dk2>
          <a:srgbClr val="FFFFFF"/>
        </a:dk2>
        <a:lt2>
          <a:srgbClr val="BFB569"/>
        </a:lt2>
        <a:accent1>
          <a:srgbClr val="953734"/>
        </a:accent1>
        <a:accent2>
          <a:srgbClr val="BC7516"/>
        </a:accent2>
        <a:accent3>
          <a:srgbClr val="FFFFFF"/>
        </a:accent3>
        <a:accent4>
          <a:srgbClr val="000000"/>
        </a:accent4>
        <a:accent5>
          <a:srgbClr val="C8AEAE"/>
        </a:accent5>
        <a:accent6>
          <a:srgbClr val="AA6913"/>
        </a:accent6>
        <a:hlink>
          <a:srgbClr val="61652D"/>
        </a:hlink>
        <a:folHlink>
          <a:srgbClr val="9C914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SXC Informed RX Template 2">
    <a:dk1>
      <a:srgbClr val="000000"/>
    </a:dk1>
    <a:lt1>
      <a:srgbClr val="FFFFFF"/>
    </a:lt1>
    <a:dk2>
      <a:srgbClr val="FFFFFF"/>
    </a:dk2>
    <a:lt2>
      <a:srgbClr val="BFB569"/>
    </a:lt2>
    <a:accent1>
      <a:srgbClr val="953734"/>
    </a:accent1>
    <a:accent2>
      <a:srgbClr val="BC7516"/>
    </a:accent2>
    <a:accent3>
      <a:srgbClr val="FFFFFF"/>
    </a:accent3>
    <a:accent4>
      <a:srgbClr val="000000"/>
    </a:accent4>
    <a:accent5>
      <a:srgbClr val="C8AEAE"/>
    </a:accent5>
    <a:accent6>
      <a:srgbClr val="AA6913"/>
    </a:accent6>
    <a:hlink>
      <a:srgbClr val="61652D"/>
    </a:hlink>
    <a:folHlink>
      <a:srgbClr val="9C914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2594</Words>
  <Application>Microsoft Office PowerPoint</Application>
  <PresentationFormat>On-screen Show (4:3)</PresentationFormat>
  <Paragraphs>335</Paragraphs>
  <Slides>28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7_SXC Informed RX Template</vt:lpstr>
      <vt:lpstr>3_SXC Informed RX Template</vt:lpstr>
      <vt:lpstr>8_SXC Informed RX Template</vt:lpstr>
      <vt:lpstr>Worksheet</vt:lpstr>
      <vt:lpstr>PowerPoint Presentation</vt:lpstr>
      <vt:lpstr>PowerPoint Presentation</vt:lpstr>
      <vt:lpstr>plan performance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optimization</vt:lpstr>
      <vt:lpstr>PowerPoint Presentation</vt:lpstr>
      <vt:lpstr>PowerPoint Presentation</vt:lpstr>
      <vt:lpstr>PowerPoint Presentation</vt:lpstr>
      <vt:lpstr>PowerPoint Presentation</vt:lpstr>
      <vt:lpstr>Q &amp; A</vt:lpstr>
      <vt:lpstr>appendix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NAME</dc:title>
  <dc:creator/>
  <cp:lastModifiedBy/>
  <cp:revision>173</cp:revision>
  <dcterms:created xsi:type="dcterms:W3CDTF">2010-07-01T20:20:23Z</dcterms:created>
  <dcterms:modified xsi:type="dcterms:W3CDTF">2012-03-06T17:47:35Z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